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4" r:id="rId1"/>
  </p:sldMasterIdLst>
  <p:sldIdLst>
    <p:sldId id="256" r:id="rId2"/>
    <p:sldId id="257" r:id="rId3"/>
    <p:sldId id="259" r:id="rId4"/>
    <p:sldId id="269" r:id="rId5"/>
    <p:sldId id="272" r:id="rId6"/>
    <p:sldId id="278" r:id="rId7"/>
    <p:sldId id="285" r:id="rId8"/>
    <p:sldId id="282" r:id="rId9"/>
    <p:sldId id="280" r:id="rId10"/>
    <p:sldId id="275" r:id="rId11"/>
    <p:sldId id="274" r:id="rId12"/>
    <p:sldId id="286" r:id="rId13"/>
  </p:sldIdLst>
  <p:sldSz cx="18288000" cy="10287000"/>
  <p:notesSz cx="6858000" cy="9144000"/>
  <p:embeddedFontLst>
    <p:embeddedFont>
      <p:font typeface="Garet" panose="020B0604020202020204" charset="0"/>
      <p:regular r:id="rId14"/>
    </p:embeddedFont>
    <p:embeddedFont>
      <p:font typeface="Garet Bold" panose="020B0604020202020204" charset="0"/>
      <p:regular r:id="rId15"/>
    </p:embeddedFont>
    <p:embeddedFont>
      <p:font typeface="Open Sans" panose="020B0606030504020204" pitchFamily="34" charset="0"/>
      <p:regular r:id="rId16"/>
      <p:bold r:id="rId17"/>
      <p:italic r:id="rId18"/>
      <p:boldItalic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6343"/>
    <a:srgbClr val="A34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2529" autoAdjust="0"/>
  </p:normalViewPr>
  <p:slideViewPr>
    <p:cSldViewPr>
      <p:cViewPr varScale="1">
        <p:scale>
          <a:sx n="51" d="100"/>
          <a:sy n="51" d="100"/>
        </p:scale>
        <p:origin x="677"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905256" y="1155701"/>
            <a:ext cx="16173450" cy="5029200"/>
          </a:xfrm>
        </p:spPr>
        <p:txBody>
          <a:bodyPr anchor="b">
            <a:noAutofit/>
          </a:bodyPr>
          <a:lstStyle>
            <a:lvl1pPr algn="l">
              <a:lnSpc>
                <a:spcPct val="80000"/>
              </a:lnSpc>
              <a:defRPr sz="13200" spc="-18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001269" y="6310314"/>
            <a:ext cx="13842302" cy="2468880"/>
          </a:xfrm>
        </p:spPr>
        <p:txBody>
          <a:bodyPr>
            <a:normAutofit/>
          </a:bodyPr>
          <a:lstStyle>
            <a:lvl1pPr marL="0" indent="0" algn="l">
              <a:buNone/>
              <a:defRPr sz="4800">
                <a:solidFill>
                  <a:schemeClr val="bg1"/>
                </a:solidFill>
                <a:latin typeface="+mj-lt"/>
              </a:defRPr>
            </a:lvl1pPr>
            <a:lvl2pPr marL="685800" indent="0" algn="ctr">
              <a:buNone/>
              <a:defRPr sz="42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1D8BD707-D9CF-40AE-B4C6-C98DA3205C09}" type="datetimeFigureOut">
              <a:rPr lang="en-US" smtClean="0"/>
              <a:pPr/>
              <a:t>1/28/2026</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12749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49026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115925" y="1042988"/>
            <a:ext cx="3943350" cy="72009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57288" y="1071563"/>
            <a:ext cx="11601450" cy="81010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57701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85810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5256" y="1151129"/>
            <a:ext cx="16171164" cy="5033772"/>
          </a:xfrm>
        </p:spPr>
        <p:txBody>
          <a:bodyPr anchor="b">
            <a:normAutofit/>
          </a:bodyPr>
          <a:lstStyle>
            <a:lvl1pPr>
              <a:lnSpc>
                <a:spcPct val="80000"/>
              </a:lnSpc>
              <a:defRPr sz="132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01268" y="6306314"/>
            <a:ext cx="13839444" cy="2468880"/>
          </a:xfrm>
        </p:spPr>
        <p:txBody>
          <a:bodyPr anchor="t">
            <a:normAutofit/>
          </a:bodyPr>
          <a:lstStyle>
            <a:lvl1pPr marL="0" indent="0">
              <a:buNone/>
              <a:defRPr sz="4800">
                <a:solidFill>
                  <a:schemeClr val="tx1"/>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60880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14984" y="2997201"/>
            <a:ext cx="6995160" cy="565099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16995" y="2997201"/>
            <a:ext cx="6995160" cy="5650992"/>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58248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14984" y="3060701"/>
            <a:ext cx="6995160" cy="1085100"/>
          </a:xfrm>
        </p:spPr>
        <p:txBody>
          <a:bodyPr anchor="ctr">
            <a:normAutofit/>
          </a:bodyPr>
          <a:lstStyle>
            <a:lvl1pPr marL="0" indent="0">
              <a:buNone/>
              <a:defRPr sz="3300" b="0" cap="all" baseline="0">
                <a:solidFill>
                  <a:schemeClr val="tx1">
                    <a:lumMod val="85000"/>
                    <a:lumOff val="15000"/>
                  </a:schemeClr>
                </a:solidFill>
                <a:latin typeface="+mj-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14984" y="4129626"/>
            <a:ext cx="6995160" cy="4800600"/>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11412" y="3057653"/>
            <a:ext cx="6995160" cy="1083564"/>
          </a:xfrm>
        </p:spPr>
        <p:txBody>
          <a:bodyPr anchor="ctr">
            <a:normAutofit/>
          </a:bodyPr>
          <a:lstStyle>
            <a:lvl1pPr marL="0" indent="0">
              <a:buNone/>
              <a:defRPr sz="3300" b="0" cap="all" baseline="0">
                <a:solidFill>
                  <a:schemeClr val="tx1">
                    <a:lumMod val="85000"/>
                    <a:lumOff val="15000"/>
                  </a:schemeClr>
                </a:solidFill>
                <a:latin typeface="+mj-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011412" y="4126485"/>
            <a:ext cx="6995160" cy="4800600"/>
          </a:xfrm>
        </p:spPr>
        <p:txBody>
          <a:bodyPr/>
          <a:lstStyle>
            <a:lvl1pPr>
              <a:defRPr sz="36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63841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1/28/2026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57544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18842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11430000" y="0"/>
            <a:ext cx="685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12392106" y="813423"/>
            <a:ext cx="5074920" cy="2880360"/>
          </a:xfrm>
        </p:spPr>
        <p:txBody>
          <a:bodyPr anchor="b">
            <a:noAutofit/>
          </a:bodyPr>
          <a:lstStyle>
            <a:lvl1pPr>
              <a:lnSpc>
                <a:spcPct val="85000"/>
              </a:lnSpc>
              <a:defRPr sz="6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1143000" y="1143000"/>
            <a:ext cx="9144000" cy="6858000"/>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413973" y="3767720"/>
            <a:ext cx="5097780" cy="4690481"/>
          </a:xfrm>
        </p:spPr>
        <p:txBody>
          <a:bodyPr>
            <a:normAutofit/>
          </a:bodyPr>
          <a:lstStyle>
            <a:lvl1pPr marL="0" marR="0" indent="0" algn="l" defTabSz="1371600" rtl="0" eaLnBrk="1" fontAlgn="auto" latinLnBrk="0" hangingPunct="1">
              <a:lnSpc>
                <a:spcPct val="100000"/>
              </a:lnSpc>
              <a:spcBef>
                <a:spcPts val="1800"/>
              </a:spcBef>
              <a:spcAft>
                <a:spcPts val="0"/>
              </a:spcAft>
              <a:buClrTx/>
              <a:buSzTx/>
              <a:buFontTx/>
              <a:buNone/>
              <a:tabLst/>
              <a:defRPr sz="2700">
                <a:solidFill>
                  <a:srgbClr val="262626"/>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marL="0" marR="0" lvl="0" indent="0" algn="l" defTabSz="1371600" rtl="0" eaLnBrk="1" fontAlgn="auto" latinLnBrk="0" hangingPunct="1">
              <a:lnSpc>
                <a:spcPct val="100000"/>
              </a:lnSpc>
              <a:spcBef>
                <a:spcPts val="21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911551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73836" y="8128001"/>
            <a:ext cx="16171164" cy="919925"/>
          </a:xfrm>
        </p:spPr>
        <p:txBody>
          <a:bodyPr anchor="b">
            <a:normAutofit/>
          </a:bodyPr>
          <a:lstStyle>
            <a:lvl1pPr>
              <a:defRPr sz="4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8288000" cy="7996428"/>
          </a:xfrm>
          <a:solidFill>
            <a:schemeClr val="accent1">
              <a:lumMod val="40000"/>
              <a:lumOff val="60000"/>
            </a:schemeClr>
          </a:solidFill>
        </p:spPr>
        <p:txBody>
          <a:bodyPr anchor="t"/>
          <a:lstStyle>
            <a:lvl1pPr marL="0" indent="0" algn="ctr">
              <a:spcBef>
                <a:spcPts val="1200"/>
              </a:spcBef>
              <a:buNone/>
              <a:defRPr sz="4800">
                <a:solidFill>
                  <a:schemeClr val="tx1">
                    <a:lumMod val="75000"/>
                    <a:lumOff val="25000"/>
                  </a:schemeClr>
                </a:solidFill>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014984" y="8864603"/>
            <a:ext cx="13844016" cy="800100"/>
          </a:xfrm>
        </p:spPr>
        <p:txBody>
          <a:bodyPr>
            <a:normAutofit/>
          </a:bodyPr>
          <a:lstStyle>
            <a:lvl1pPr marL="0" indent="0">
              <a:lnSpc>
                <a:spcPct val="90000"/>
              </a:lnSpc>
              <a:buNone/>
              <a:defRPr sz="2100">
                <a:solidFill>
                  <a:srgbClr val="262626"/>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1D8BD707-D9CF-40AE-B4C6-C98DA3205C09}" type="datetimeFigureOut">
              <a:rPr lang="en-US" smtClean="0"/>
              <a:pPr/>
              <a:t>1/28/2026</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544433786"/>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5837" y="749300"/>
            <a:ext cx="16159163" cy="248729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14985" y="3017520"/>
            <a:ext cx="16130588" cy="56492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8700" y="9618671"/>
            <a:ext cx="6172200" cy="342900"/>
          </a:xfrm>
          <a:prstGeom prst="rect">
            <a:avLst/>
          </a:prstGeom>
        </p:spPr>
        <p:txBody>
          <a:bodyPr vert="horz" lIns="91440" tIns="45720" rIns="91440" bIns="45720" rtlCol="0" anchor="ctr"/>
          <a:lstStyle>
            <a:lvl1pPr algn="l">
              <a:defRPr sz="1425">
                <a:solidFill>
                  <a:schemeClr val="tx1">
                    <a:alpha val="80000"/>
                  </a:schemeClr>
                </a:solidFill>
              </a:defRPr>
            </a:lvl1pPr>
          </a:lstStyle>
          <a:p>
            <a:fld id="{1D8BD707-D9CF-40AE-B4C6-C98DA3205C09}" type="datetimeFigureOut">
              <a:rPr lang="en-US" smtClean="0"/>
              <a:pPr/>
              <a:t>1/28/2026</a:t>
            </a:fld>
            <a:endParaRPr lang="en-US"/>
          </a:p>
        </p:txBody>
      </p:sp>
      <p:sp>
        <p:nvSpPr>
          <p:cNvPr id="5" name="Footer Placeholder 4"/>
          <p:cNvSpPr>
            <a:spLocks noGrp="1"/>
          </p:cNvSpPr>
          <p:nvPr>
            <p:ph type="ftr" sz="quarter" idx="3"/>
          </p:nvPr>
        </p:nvSpPr>
        <p:spPr>
          <a:xfrm>
            <a:off x="1028700" y="9832046"/>
            <a:ext cx="7543800" cy="342900"/>
          </a:xfrm>
          <a:prstGeom prst="rect">
            <a:avLst/>
          </a:prstGeom>
        </p:spPr>
        <p:txBody>
          <a:bodyPr vert="horz" lIns="91440" tIns="45720" rIns="91440" bIns="45720" rtlCol="0" anchor="ctr"/>
          <a:lstStyle>
            <a:lvl1pPr algn="l">
              <a:defRPr sz="1425"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13145889" y="8814619"/>
            <a:ext cx="4389120" cy="2095559"/>
          </a:xfrm>
          <a:prstGeom prst="rect">
            <a:avLst/>
          </a:prstGeom>
        </p:spPr>
        <p:txBody>
          <a:bodyPr vert="horz" lIns="91440" tIns="45720" rIns="91440" bIns="45720" rtlCol="0" anchor="b"/>
          <a:lstStyle>
            <a:lvl1pPr algn="r">
              <a:defRPr sz="15450" b="0">
                <a:ln>
                  <a:noFill/>
                </a:ln>
                <a:solidFill>
                  <a:schemeClr val="accent1">
                    <a:alpha val="25000"/>
                  </a:schemeClr>
                </a:solidFill>
                <a:latin typeface="+mj-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6490731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371600" rtl="0" eaLnBrk="1" latinLnBrk="0" hangingPunct="1">
        <a:lnSpc>
          <a:spcPct val="85000"/>
        </a:lnSpc>
        <a:spcBef>
          <a:spcPct val="0"/>
        </a:spcBef>
        <a:buNone/>
        <a:defRPr sz="8100" kern="1200" spc="-180" baseline="0">
          <a:solidFill>
            <a:schemeClr val="accent1"/>
          </a:solidFill>
          <a:latin typeface="+mj-lt"/>
          <a:ea typeface="+mj-ea"/>
          <a:cs typeface="+mj-cs"/>
        </a:defRPr>
      </a:lvl1pPr>
    </p:titleStyle>
    <p:bodyStyle>
      <a:lvl1pPr marL="137160" indent="-137160" algn="l" defTabSz="1371600" rtl="0" eaLnBrk="1" latinLnBrk="0" hangingPunct="1">
        <a:lnSpc>
          <a:spcPct val="85000"/>
        </a:lnSpc>
        <a:spcBef>
          <a:spcPts val="1950"/>
        </a:spcBef>
        <a:buFont typeface="Arial" pitchFamily="34" charset="0"/>
        <a:buChar char=" "/>
        <a:defRPr sz="3600" kern="1200">
          <a:solidFill>
            <a:schemeClr val="tx1">
              <a:lumMod val="85000"/>
              <a:lumOff val="15000"/>
            </a:schemeClr>
          </a:solidFill>
          <a:latin typeface="+mn-lt"/>
          <a:ea typeface="+mn-ea"/>
          <a:cs typeface="+mn-cs"/>
        </a:defRPr>
      </a:lvl1pPr>
      <a:lvl2pPr marL="521208" indent="-514350" algn="l" defTabSz="1371600" rtl="0" eaLnBrk="1" latinLnBrk="0" hangingPunct="1">
        <a:lnSpc>
          <a:spcPct val="85000"/>
        </a:lnSpc>
        <a:spcBef>
          <a:spcPts val="900"/>
        </a:spcBef>
        <a:buFont typeface="Arial" pitchFamily="34" charset="0"/>
        <a:buChar char=" "/>
        <a:defRPr sz="3600" kern="1200">
          <a:solidFill>
            <a:schemeClr val="tx1">
              <a:lumMod val="85000"/>
              <a:lumOff val="15000"/>
            </a:schemeClr>
          </a:solidFill>
          <a:latin typeface="+mn-lt"/>
          <a:ea typeface="+mn-ea"/>
          <a:cs typeface="+mn-cs"/>
        </a:defRPr>
      </a:lvl2pPr>
      <a:lvl3pPr marL="822960" indent="-822960" algn="l" defTabSz="1371600" rtl="0" eaLnBrk="1" latinLnBrk="0" hangingPunct="1">
        <a:lnSpc>
          <a:spcPct val="85000"/>
        </a:lnSpc>
        <a:spcBef>
          <a:spcPts val="900"/>
        </a:spcBef>
        <a:buFont typeface="Arial" pitchFamily="34" charset="0"/>
        <a:buChar char=" "/>
        <a:defRPr sz="3000" i="1" kern="1200">
          <a:solidFill>
            <a:schemeClr val="tx1">
              <a:lumMod val="85000"/>
              <a:lumOff val="15000"/>
            </a:schemeClr>
          </a:solidFill>
          <a:latin typeface="+mn-lt"/>
          <a:ea typeface="+mn-ea"/>
          <a:cs typeface="+mn-cs"/>
        </a:defRPr>
      </a:lvl3pPr>
      <a:lvl4pPr marL="1234440" indent="-1234440" algn="l" defTabSz="1371600" rtl="0" eaLnBrk="1" latinLnBrk="0" hangingPunct="1">
        <a:lnSpc>
          <a:spcPct val="85000"/>
        </a:lnSpc>
        <a:spcBef>
          <a:spcPts val="900"/>
        </a:spcBef>
        <a:buFont typeface="Arial" pitchFamily="34" charset="0"/>
        <a:buChar char=" "/>
        <a:defRPr sz="2700" kern="1200">
          <a:solidFill>
            <a:schemeClr val="tx1">
              <a:lumMod val="85000"/>
              <a:lumOff val="15000"/>
            </a:schemeClr>
          </a:solidFill>
          <a:latin typeface="+mn-lt"/>
          <a:ea typeface="+mn-ea"/>
          <a:cs typeface="+mn-cs"/>
        </a:defRPr>
      </a:lvl4pPr>
      <a:lvl5pPr marL="1645920" indent="-1645920" algn="l" defTabSz="1371600" rtl="0" eaLnBrk="1" latinLnBrk="0" hangingPunct="1">
        <a:lnSpc>
          <a:spcPct val="85000"/>
        </a:lnSpc>
        <a:spcBef>
          <a:spcPts val="900"/>
        </a:spcBef>
        <a:buFont typeface="Arial" pitchFamily="34" charset="0"/>
        <a:buChar char=" "/>
        <a:defRPr sz="2700" kern="1200">
          <a:solidFill>
            <a:schemeClr val="tx1">
              <a:lumMod val="85000"/>
              <a:lumOff val="15000"/>
            </a:schemeClr>
          </a:solidFill>
          <a:latin typeface="+mn-lt"/>
          <a:ea typeface="+mn-ea"/>
          <a:cs typeface="+mn-cs"/>
        </a:defRPr>
      </a:lvl5pPr>
      <a:lvl6pPr marL="1800000" indent="-342900" algn="l" defTabSz="1371600" rtl="0" eaLnBrk="1" latinLnBrk="0" hangingPunct="1">
        <a:lnSpc>
          <a:spcPct val="85000"/>
        </a:lnSpc>
        <a:spcBef>
          <a:spcPts val="900"/>
        </a:spcBef>
        <a:buFont typeface="Arial" pitchFamily="34" charset="0"/>
        <a:buChar char=" "/>
        <a:defRPr sz="2700" kern="1200">
          <a:solidFill>
            <a:schemeClr val="tx1">
              <a:lumMod val="85000"/>
              <a:lumOff val="15000"/>
            </a:schemeClr>
          </a:solidFill>
          <a:latin typeface="+mn-lt"/>
          <a:ea typeface="+mn-ea"/>
          <a:cs typeface="+mn-cs"/>
        </a:defRPr>
      </a:lvl6pPr>
      <a:lvl7pPr marL="2100000" indent="-342900" algn="l" defTabSz="1371600" rtl="0" eaLnBrk="1" latinLnBrk="0" hangingPunct="1">
        <a:lnSpc>
          <a:spcPct val="85000"/>
        </a:lnSpc>
        <a:spcBef>
          <a:spcPts val="900"/>
        </a:spcBef>
        <a:buFont typeface="Arial" pitchFamily="34" charset="0"/>
        <a:buChar char=" "/>
        <a:defRPr sz="2700" kern="1200">
          <a:solidFill>
            <a:schemeClr val="tx1">
              <a:lumMod val="85000"/>
              <a:lumOff val="15000"/>
            </a:schemeClr>
          </a:solidFill>
          <a:latin typeface="+mn-lt"/>
          <a:ea typeface="+mn-ea"/>
          <a:cs typeface="+mn-cs"/>
        </a:defRPr>
      </a:lvl7pPr>
      <a:lvl8pPr marL="2400000" indent="-342900" algn="l" defTabSz="1371600" rtl="0" eaLnBrk="1" latinLnBrk="0" hangingPunct="1">
        <a:lnSpc>
          <a:spcPct val="85000"/>
        </a:lnSpc>
        <a:spcBef>
          <a:spcPts val="900"/>
        </a:spcBef>
        <a:buFont typeface="Arial" pitchFamily="34" charset="0"/>
        <a:buChar char=" "/>
        <a:defRPr sz="2700" kern="1200">
          <a:solidFill>
            <a:schemeClr val="tx1">
              <a:lumMod val="85000"/>
              <a:lumOff val="15000"/>
            </a:schemeClr>
          </a:solidFill>
          <a:latin typeface="+mn-lt"/>
          <a:ea typeface="+mn-ea"/>
          <a:cs typeface="+mn-cs"/>
        </a:defRPr>
      </a:lvl8pPr>
      <a:lvl9pPr marL="2700000" indent="-342900" algn="l" defTabSz="1371600" rtl="0" eaLnBrk="1" latinLnBrk="0" hangingPunct="1">
        <a:lnSpc>
          <a:spcPct val="85000"/>
        </a:lnSpc>
        <a:spcBef>
          <a:spcPts val="900"/>
        </a:spcBef>
        <a:buFont typeface="Arial" pitchFamily="34" charset="0"/>
        <a:buChar char=" "/>
        <a:defRPr sz="2700" kern="1200">
          <a:solidFill>
            <a:schemeClr val="tx1">
              <a:lumMod val="85000"/>
              <a:lumOff val="1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5.png"/><Relationship Id="rId4" Type="http://schemas.openxmlformats.org/officeDocument/2006/relationships/image" Target="../media/image11.svg"/><Relationship Id="rId9" Type="http://schemas.openxmlformats.org/officeDocument/2006/relationships/image" Target="../media/image1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16.png"/><Relationship Id="rId4" Type="http://schemas.openxmlformats.org/officeDocument/2006/relationships/image" Target="../media/image19.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4800" y="3310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dirty="0"/>
          </a:p>
        </p:txBody>
      </p:sp>
      <p:grpSp>
        <p:nvGrpSpPr>
          <p:cNvPr id="6" name="Group 6"/>
          <p:cNvGrpSpPr/>
          <p:nvPr/>
        </p:nvGrpSpPr>
        <p:grpSpPr>
          <a:xfrm>
            <a:off x="-556873" y="3000670"/>
            <a:ext cx="1718426" cy="4351865"/>
            <a:chOff x="0" y="0"/>
            <a:chExt cx="452589" cy="1146170"/>
          </a:xfrm>
        </p:grpSpPr>
        <p:sp>
          <p:nvSpPr>
            <p:cNvPr id="7" name="Freeform 7"/>
            <p:cNvSpPr/>
            <p:nvPr/>
          </p:nvSpPr>
          <p:spPr>
            <a:xfrm>
              <a:off x="0" y="0"/>
              <a:ext cx="452589" cy="1146170"/>
            </a:xfrm>
            <a:custGeom>
              <a:avLst/>
              <a:gdLst/>
              <a:ahLst/>
              <a:cxnLst/>
              <a:rect l="l" t="t" r="r" b="b"/>
              <a:pathLst>
                <a:path w="452589" h="1146170">
                  <a:moveTo>
                    <a:pt x="112631" y="0"/>
                  </a:moveTo>
                  <a:lnTo>
                    <a:pt x="339958" y="0"/>
                  </a:lnTo>
                  <a:cubicBezTo>
                    <a:pt x="369830" y="0"/>
                    <a:pt x="398478" y="11866"/>
                    <a:pt x="419601" y="32989"/>
                  </a:cubicBezTo>
                  <a:cubicBezTo>
                    <a:pt x="440723" y="54111"/>
                    <a:pt x="452589" y="82759"/>
                    <a:pt x="452589" y="112631"/>
                  </a:cubicBezTo>
                  <a:lnTo>
                    <a:pt x="452589" y="1033539"/>
                  </a:lnTo>
                  <a:cubicBezTo>
                    <a:pt x="452589" y="1063411"/>
                    <a:pt x="440723" y="1092059"/>
                    <a:pt x="419601" y="1113181"/>
                  </a:cubicBezTo>
                  <a:cubicBezTo>
                    <a:pt x="398478" y="1134304"/>
                    <a:pt x="369830" y="1146170"/>
                    <a:pt x="339958" y="1146170"/>
                  </a:cubicBezTo>
                  <a:lnTo>
                    <a:pt x="112631" y="1146170"/>
                  </a:lnTo>
                  <a:cubicBezTo>
                    <a:pt x="82759" y="1146170"/>
                    <a:pt x="54111" y="1134304"/>
                    <a:pt x="32989" y="1113181"/>
                  </a:cubicBezTo>
                  <a:cubicBezTo>
                    <a:pt x="11866" y="1092059"/>
                    <a:pt x="0" y="1063411"/>
                    <a:pt x="0" y="1033539"/>
                  </a:cubicBezTo>
                  <a:lnTo>
                    <a:pt x="0" y="112631"/>
                  </a:lnTo>
                  <a:cubicBezTo>
                    <a:pt x="0" y="82759"/>
                    <a:pt x="11866" y="54111"/>
                    <a:pt x="32989" y="32989"/>
                  </a:cubicBezTo>
                  <a:cubicBezTo>
                    <a:pt x="54111" y="11866"/>
                    <a:pt x="82759" y="0"/>
                    <a:pt x="112631" y="0"/>
                  </a:cubicBezTo>
                  <a:close/>
                </a:path>
              </a:pathLst>
            </a:custGeom>
            <a:gradFill rotWithShape="1">
              <a:gsLst>
                <a:gs pos="0">
                  <a:srgbClr val="003060">
                    <a:alpha val="100000"/>
                  </a:srgbClr>
                </a:gs>
                <a:gs pos="100000">
                  <a:srgbClr val="003060">
                    <a:alpha val="0"/>
                  </a:srgbClr>
                </a:gs>
              </a:gsLst>
              <a:lin ang="0"/>
            </a:gradFill>
          </p:spPr>
        </p:sp>
        <p:sp>
          <p:nvSpPr>
            <p:cNvPr id="8" name="TextBox 8"/>
            <p:cNvSpPr txBox="1"/>
            <p:nvPr/>
          </p:nvSpPr>
          <p:spPr>
            <a:xfrm>
              <a:off x="0" y="-38100"/>
              <a:ext cx="452589" cy="1184270"/>
            </a:xfrm>
            <a:prstGeom prst="rect">
              <a:avLst/>
            </a:prstGeom>
          </p:spPr>
          <p:txBody>
            <a:bodyPr lIns="50800" tIns="50800" rIns="50800" bIns="50800" rtlCol="0" anchor="ctr"/>
            <a:lstStyle/>
            <a:p>
              <a:pPr algn="ctr">
                <a:lnSpc>
                  <a:spcPts val="3360"/>
                </a:lnSpc>
              </a:pPr>
              <a:endParaRPr/>
            </a:p>
          </p:txBody>
        </p:sp>
      </p:grpSp>
      <p:sp>
        <p:nvSpPr>
          <p:cNvPr id="11" name="TextBox 11"/>
          <p:cNvSpPr txBox="1"/>
          <p:nvPr/>
        </p:nvSpPr>
        <p:spPr>
          <a:xfrm>
            <a:off x="6641282" y="-463030"/>
            <a:ext cx="8091523" cy="11068399"/>
          </a:xfrm>
          <a:prstGeom prst="rect">
            <a:avLst/>
          </a:prstGeom>
        </p:spPr>
        <p:txBody>
          <a:bodyPr lIns="50800" tIns="50800" rIns="50800" bIns="50800" rtlCol="0" anchor="ctr"/>
          <a:lstStyle/>
          <a:p>
            <a:pPr algn="ctr">
              <a:lnSpc>
                <a:spcPts val="3360"/>
              </a:lnSpc>
            </a:pPr>
            <a:endParaRPr/>
          </a:p>
        </p:txBody>
      </p:sp>
      <p:sp>
        <p:nvSpPr>
          <p:cNvPr id="12" name="Freeform 12"/>
          <p:cNvSpPr/>
          <p:nvPr/>
        </p:nvSpPr>
        <p:spPr>
          <a:xfrm>
            <a:off x="7806112" y="8918694"/>
            <a:ext cx="2675777" cy="679211"/>
          </a:xfrm>
          <a:custGeom>
            <a:avLst/>
            <a:gdLst/>
            <a:ahLst/>
            <a:cxnLst/>
            <a:rect l="l" t="t" r="r" b="b"/>
            <a:pathLst>
              <a:path w="2675777" h="679211">
                <a:moveTo>
                  <a:pt x="0" y="0"/>
                </a:moveTo>
                <a:lnTo>
                  <a:pt x="2675776" y="0"/>
                </a:lnTo>
                <a:lnTo>
                  <a:pt x="2675776" y="679212"/>
                </a:lnTo>
                <a:lnTo>
                  <a:pt x="0" y="6792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7072387" y="802308"/>
            <a:ext cx="373825" cy="1489884"/>
          </a:xfrm>
          <a:custGeom>
            <a:avLst/>
            <a:gdLst/>
            <a:ahLst/>
            <a:cxnLst/>
            <a:rect l="l" t="t" r="r" b="b"/>
            <a:pathLst>
              <a:path w="373825" h="1489884">
                <a:moveTo>
                  <a:pt x="0" y="0"/>
                </a:moveTo>
                <a:lnTo>
                  <a:pt x="373826" y="0"/>
                </a:lnTo>
                <a:lnTo>
                  <a:pt x="373826" y="1489884"/>
                </a:lnTo>
                <a:lnTo>
                  <a:pt x="0" y="14898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flipH="1">
            <a:off x="9420075" y="1889681"/>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3643953" y="2967568"/>
            <a:ext cx="7772506" cy="2598660"/>
          </a:xfrm>
          <a:prstGeom prst="rect">
            <a:avLst/>
          </a:prstGeom>
        </p:spPr>
        <p:txBody>
          <a:bodyPr lIns="0" tIns="0" rIns="0" bIns="0" rtlCol="0" anchor="t">
            <a:spAutoFit/>
          </a:bodyPr>
          <a:lstStyle/>
          <a:p>
            <a:pPr algn="l">
              <a:lnSpc>
                <a:spcPts val="9895"/>
              </a:lnSpc>
            </a:pPr>
            <a:r>
              <a:rPr lang="en-US" sz="9797" b="1" dirty="0">
                <a:solidFill>
                  <a:schemeClr val="tx1">
                    <a:lumMod val="85000"/>
                    <a:lumOff val="15000"/>
                  </a:schemeClr>
                </a:solidFill>
                <a:latin typeface="Garet Bold"/>
                <a:ea typeface="Garet Bold"/>
                <a:cs typeface="Garet Bold"/>
                <a:sym typeface="Garet Bold"/>
              </a:rPr>
              <a:t>    </a:t>
            </a:r>
            <a:r>
              <a:rPr lang="en-US" sz="9797" b="1" dirty="0" err="1">
                <a:solidFill>
                  <a:schemeClr val="tx1">
                    <a:lumMod val="85000"/>
                    <a:lumOff val="15000"/>
                  </a:schemeClr>
                </a:solidFill>
                <a:latin typeface="Garet Bold"/>
                <a:ea typeface="Garet Bold"/>
                <a:cs typeface="Garet Bold"/>
                <a:sym typeface="Garet Bold"/>
              </a:rPr>
              <a:t>tliQ</a:t>
            </a:r>
            <a:r>
              <a:rPr lang="en-US" sz="9797" b="1" dirty="0">
                <a:solidFill>
                  <a:schemeClr val="tx1">
                    <a:lumMod val="85000"/>
                    <a:lumOff val="15000"/>
                  </a:schemeClr>
                </a:solidFill>
                <a:latin typeface="Garet Bold"/>
                <a:ea typeface="Garet Bold"/>
                <a:cs typeface="Garet Bold"/>
                <a:sym typeface="Garet Bold"/>
              </a:rPr>
              <a:t> </a:t>
            </a:r>
          </a:p>
          <a:p>
            <a:pPr algn="l">
              <a:lnSpc>
                <a:spcPts val="9895"/>
              </a:lnSpc>
            </a:pPr>
            <a:r>
              <a:rPr lang="en-US" sz="9797" b="1" dirty="0">
                <a:solidFill>
                  <a:schemeClr val="tx1">
                    <a:lumMod val="85000"/>
                    <a:lumOff val="15000"/>
                  </a:schemeClr>
                </a:solidFill>
                <a:latin typeface="Garet Bold"/>
                <a:ea typeface="Garet Bold"/>
                <a:cs typeface="Garet Bold"/>
                <a:sym typeface="Garet Bold"/>
              </a:rPr>
              <a:t>       Mart</a:t>
            </a:r>
          </a:p>
        </p:txBody>
      </p:sp>
      <p:sp>
        <p:nvSpPr>
          <p:cNvPr id="22" name="TextBox 22"/>
          <p:cNvSpPr txBox="1"/>
          <p:nvPr/>
        </p:nvSpPr>
        <p:spPr>
          <a:xfrm>
            <a:off x="1001806" y="352415"/>
            <a:ext cx="5242222" cy="396262"/>
          </a:xfrm>
          <a:prstGeom prst="rect">
            <a:avLst/>
          </a:prstGeom>
        </p:spPr>
        <p:txBody>
          <a:bodyPr wrap="square" lIns="0" tIns="0" rIns="0" bIns="0" rtlCol="0" anchor="t">
            <a:spAutoFit/>
          </a:bodyPr>
          <a:lstStyle/>
          <a:p>
            <a:pPr algn="l">
              <a:lnSpc>
                <a:spcPts val="3220"/>
              </a:lnSpc>
            </a:pPr>
            <a:r>
              <a:rPr lang="en-US" sz="2300" b="1" dirty="0">
                <a:solidFill>
                  <a:schemeClr val="tx1">
                    <a:lumMod val="85000"/>
                    <a:lumOff val="15000"/>
                  </a:schemeClr>
                </a:solidFill>
                <a:latin typeface="Garet"/>
                <a:ea typeface="Garet"/>
                <a:cs typeface="Garet"/>
                <a:sym typeface="Garet"/>
              </a:rPr>
              <a:t>Supply Chain Domain Project</a:t>
            </a:r>
            <a:r>
              <a:rPr lang="en-US" sz="2300" dirty="0">
                <a:solidFill>
                  <a:srgbClr val="000000"/>
                </a:solidFill>
                <a:latin typeface="Garet"/>
                <a:ea typeface="Garet"/>
                <a:cs typeface="Garet"/>
                <a:sym typeface="Garet"/>
              </a:rPr>
              <a:t>.</a:t>
            </a:r>
          </a:p>
        </p:txBody>
      </p:sp>
      <p:pic>
        <p:nvPicPr>
          <p:cNvPr id="26" name="Picture 25">
            <a:extLst>
              <a:ext uri="{FF2B5EF4-FFF2-40B4-BE49-F238E27FC236}">
                <a16:creationId xmlns:a16="http://schemas.microsoft.com/office/drawing/2014/main" id="{B83E7645-B097-EA29-8507-CD1FE970D31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78909" y="2588754"/>
            <a:ext cx="1440299" cy="1372885"/>
          </a:xfrm>
          <a:prstGeom prst="rect">
            <a:avLst/>
          </a:prstGeom>
        </p:spPr>
      </p:pic>
      <p:sp>
        <p:nvSpPr>
          <p:cNvPr id="27" name="Star: 6 Points 26">
            <a:extLst>
              <a:ext uri="{FF2B5EF4-FFF2-40B4-BE49-F238E27FC236}">
                <a16:creationId xmlns:a16="http://schemas.microsoft.com/office/drawing/2014/main" id="{818475EA-3179-5A05-70D7-6DE9F39CA60F}"/>
              </a:ext>
            </a:extLst>
          </p:cNvPr>
          <p:cNvSpPr/>
          <p:nvPr/>
        </p:nvSpPr>
        <p:spPr>
          <a:xfrm>
            <a:off x="557615" y="370527"/>
            <a:ext cx="278782" cy="318247"/>
          </a:xfrm>
          <a:prstGeom prst="star6">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37" name="Picture 36">
            <a:extLst>
              <a:ext uri="{FF2B5EF4-FFF2-40B4-BE49-F238E27FC236}">
                <a16:creationId xmlns:a16="http://schemas.microsoft.com/office/drawing/2014/main" id="{1A1D0078-4F0C-9C68-F244-A1B97014817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447689" y="0"/>
            <a:ext cx="6840311" cy="10287000"/>
          </a:xfrm>
          <a:prstGeom prst="rect">
            <a:avLst/>
          </a:prstGeom>
        </p:spPr>
      </p:pic>
      <p:sp>
        <p:nvSpPr>
          <p:cNvPr id="39" name="TextBox 38">
            <a:extLst>
              <a:ext uri="{FF2B5EF4-FFF2-40B4-BE49-F238E27FC236}">
                <a16:creationId xmlns:a16="http://schemas.microsoft.com/office/drawing/2014/main" id="{AE5AEAB6-FAE0-F591-1F89-6B576DE1AF6E}"/>
              </a:ext>
            </a:extLst>
          </p:cNvPr>
          <p:cNvSpPr txBox="1"/>
          <p:nvPr/>
        </p:nvSpPr>
        <p:spPr>
          <a:xfrm>
            <a:off x="2343455" y="6011068"/>
            <a:ext cx="8905607" cy="2308324"/>
          </a:xfrm>
          <a:prstGeom prst="rect">
            <a:avLst/>
          </a:prstGeom>
          <a:noFill/>
        </p:spPr>
        <p:txBody>
          <a:bodyPr wrap="square" rtlCol="0">
            <a:spAutoFit/>
          </a:bodyPr>
          <a:lstStyle/>
          <a:p>
            <a:r>
              <a:rPr lang="en-US" sz="2400" b="1" dirty="0" err="1">
                <a:solidFill>
                  <a:schemeClr val="tx1">
                    <a:lumMod val="85000"/>
                    <a:lumOff val="15000"/>
                  </a:schemeClr>
                </a:solidFill>
              </a:rPr>
              <a:t>AtliQ</a:t>
            </a:r>
            <a:r>
              <a:rPr lang="en-US" sz="2400" b="1" dirty="0">
                <a:solidFill>
                  <a:schemeClr val="tx1">
                    <a:lumMod val="85000"/>
                    <a:lumOff val="15000"/>
                  </a:schemeClr>
                </a:solidFill>
              </a:rPr>
              <a:t> Mart is a growing FMCG company based in Gujarat, India, currently operating in Surat, Ahmedabad, and Vadodara. The company plans to expand its operations to metro and Tier-1 cities within the next two years. Before expansion, </a:t>
            </a:r>
            <a:r>
              <a:rPr lang="en-US" sz="2400" b="1" dirty="0" err="1">
                <a:solidFill>
                  <a:schemeClr val="tx1">
                    <a:lumMod val="85000"/>
                    <a:lumOff val="15000"/>
                  </a:schemeClr>
                </a:solidFill>
              </a:rPr>
              <a:t>AtliQ</a:t>
            </a:r>
            <a:r>
              <a:rPr lang="en-US" sz="2400" b="1" dirty="0">
                <a:solidFill>
                  <a:schemeClr val="tx1">
                    <a:lumMod val="85000"/>
                    <a:lumOff val="15000"/>
                  </a:schemeClr>
                </a:solidFill>
              </a:rPr>
              <a:t> Mart aims to strengthen its supply chain performance and improve customer service by using data-driven decision-making.</a:t>
            </a:r>
            <a:endParaRPr lang="en-IN" sz="2400" b="1" dirty="0">
              <a:solidFill>
                <a:schemeClr val="tx1">
                  <a:lumMod val="85000"/>
                  <a:lumOff val="1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060">
                <a:alpha val="100000"/>
              </a:srgbClr>
            </a:gs>
            <a:gs pos="100000">
              <a:srgbClr val="003060">
                <a:alpha val="0"/>
              </a:srgbClr>
            </a:gs>
          </a:gsLst>
          <a:lin ang="5400000"/>
        </a:gradFill>
        <a:effectLst/>
      </p:bgPr>
    </p:bg>
    <p:spTree>
      <p:nvGrpSpPr>
        <p:cNvPr id="1" name="">
          <a:extLst>
            <a:ext uri="{FF2B5EF4-FFF2-40B4-BE49-F238E27FC236}">
              <a16:creationId xmlns:a16="http://schemas.microsoft.com/office/drawing/2014/main" id="{6D9E7EA5-662E-A1EC-F83B-6676F3BE5222}"/>
            </a:ext>
          </a:extLst>
        </p:cNvPr>
        <p:cNvGrpSpPr/>
        <p:nvPr/>
      </p:nvGrpSpPr>
      <p:grpSpPr>
        <a:xfrm>
          <a:off x="0" y="0"/>
          <a:ext cx="0" cy="0"/>
          <a:chOff x="0" y="0"/>
          <a:chExt cx="0" cy="0"/>
        </a:xfrm>
      </p:grpSpPr>
      <p:pic>
        <p:nvPicPr>
          <p:cNvPr id="77" name="Picture 76">
            <a:extLst>
              <a:ext uri="{FF2B5EF4-FFF2-40B4-BE49-F238E27FC236}">
                <a16:creationId xmlns:a16="http://schemas.microsoft.com/office/drawing/2014/main" id="{7AB03FDE-0967-B18C-60D9-7AAB2A5C40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42900"/>
            <a:ext cx="8077200" cy="4953000"/>
          </a:xfrm>
          <a:prstGeom prst="rect">
            <a:avLst/>
          </a:prstGeom>
          <a:ln>
            <a:noFill/>
          </a:ln>
          <a:effectLst>
            <a:outerShdw blurRad="292100" dist="139700" dir="2700000" algn="tl" rotWithShape="0">
              <a:srgbClr val="333333">
                <a:alpha val="65000"/>
              </a:srgbClr>
            </a:outerShdw>
          </a:effectLst>
        </p:spPr>
      </p:pic>
      <p:pic>
        <p:nvPicPr>
          <p:cNvPr id="79" name="Picture 78">
            <a:extLst>
              <a:ext uri="{FF2B5EF4-FFF2-40B4-BE49-F238E27FC236}">
                <a16:creationId xmlns:a16="http://schemas.microsoft.com/office/drawing/2014/main" id="{84AF59C1-D8B0-257C-568C-474A907D0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441" y="3924300"/>
            <a:ext cx="7440159" cy="6151943"/>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F840C85C-EAFC-5005-9C8F-28278D5C43C0}"/>
              </a:ext>
            </a:extLst>
          </p:cNvPr>
          <p:cNvSpPr txBox="1"/>
          <p:nvPr/>
        </p:nvSpPr>
        <p:spPr>
          <a:xfrm>
            <a:off x="11430000" y="952500"/>
            <a:ext cx="6172200" cy="1754326"/>
          </a:xfrm>
          <a:prstGeom prst="rect">
            <a:avLst/>
          </a:prstGeom>
          <a:noFill/>
        </p:spPr>
        <p:txBody>
          <a:bodyPr wrap="square" rtlCol="0">
            <a:spAutoFit/>
          </a:bodyPr>
          <a:lstStyle/>
          <a:p>
            <a:r>
              <a:rPr lang="en-US" sz="3600" b="1" dirty="0"/>
              <a:t>Total Orders ,Orders Qty ,Delivery Qty, undelivered Qty VOFR% By Product</a:t>
            </a:r>
            <a:endParaRPr lang="en-IN" sz="3600" b="1" dirty="0"/>
          </a:p>
        </p:txBody>
      </p:sp>
      <p:cxnSp>
        <p:nvCxnSpPr>
          <p:cNvPr id="29" name="Connector: Curved 28">
            <a:extLst>
              <a:ext uri="{FF2B5EF4-FFF2-40B4-BE49-F238E27FC236}">
                <a16:creationId xmlns:a16="http://schemas.microsoft.com/office/drawing/2014/main" id="{DAB3678F-AA5E-4AF7-377A-139257E3BD67}"/>
              </a:ext>
            </a:extLst>
          </p:cNvPr>
          <p:cNvCxnSpPr>
            <a:cxnSpLocks/>
          </p:cNvCxnSpPr>
          <p:nvPr/>
        </p:nvCxnSpPr>
        <p:spPr>
          <a:xfrm>
            <a:off x="8382000" y="2819400"/>
            <a:ext cx="2133600" cy="2019300"/>
          </a:xfrm>
          <a:prstGeom prst="curvedConnector3">
            <a:avLst/>
          </a:prstGeom>
          <a:ln w="28575">
            <a:prstDash val="sysDash"/>
            <a:tailEnd type="triangle"/>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130D46DB-756D-2A52-0CBA-C018C7CBE497}"/>
              </a:ext>
            </a:extLst>
          </p:cNvPr>
          <p:cNvSpPr txBox="1"/>
          <p:nvPr/>
        </p:nvSpPr>
        <p:spPr>
          <a:xfrm>
            <a:off x="8385750" y="342900"/>
            <a:ext cx="1676400" cy="523220"/>
          </a:xfrm>
          <a:prstGeom prst="rect">
            <a:avLst/>
          </a:prstGeom>
          <a:noFill/>
        </p:spPr>
        <p:txBody>
          <a:bodyPr wrap="square" rtlCol="0">
            <a:spAutoFit/>
          </a:bodyPr>
          <a:lstStyle/>
          <a:p>
            <a:pPr algn="ctr"/>
            <a:r>
              <a:rPr lang="en-US" sz="2800" b="1" dirty="0"/>
              <a:t>Input</a:t>
            </a:r>
            <a:endParaRPr lang="en-IN" sz="2800" b="1" dirty="0"/>
          </a:p>
        </p:txBody>
      </p:sp>
      <p:sp>
        <p:nvSpPr>
          <p:cNvPr id="35" name="TextBox 34">
            <a:extLst>
              <a:ext uri="{FF2B5EF4-FFF2-40B4-BE49-F238E27FC236}">
                <a16:creationId xmlns:a16="http://schemas.microsoft.com/office/drawing/2014/main" id="{DB1597FB-F671-8417-34CB-53B25EA1BA73}"/>
              </a:ext>
            </a:extLst>
          </p:cNvPr>
          <p:cNvSpPr txBox="1"/>
          <p:nvPr/>
        </p:nvSpPr>
        <p:spPr>
          <a:xfrm>
            <a:off x="16459200" y="3305830"/>
            <a:ext cx="1676400" cy="954107"/>
          </a:xfrm>
          <a:prstGeom prst="rect">
            <a:avLst/>
          </a:prstGeom>
          <a:noFill/>
        </p:spPr>
        <p:txBody>
          <a:bodyPr wrap="square" rtlCol="0">
            <a:spAutoFit/>
          </a:bodyPr>
          <a:lstStyle/>
          <a:p>
            <a:pPr algn="ctr"/>
            <a:r>
              <a:rPr lang="en-US" sz="2800" b="1" dirty="0"/>
              <a:t>Output</a:t>
            </a:r>
          </a:p>
          <a:p>
            <a:pPr algn="ctr"/>
            <a:endParaRPr lang="en-IN" sz="2800" b="1" dirty="0"/>
          </a:p>
        </p:txBody>
      </p:sp>
      <p:sp>
        <p:nvSpPr>
          <p:cNvPr id="36" name="Star: 6 Points 35">
            <a:extLst>
              <a:ext uri="{FF2B5EF4-FFF2-40B4-BE49-F238E27FC236}">
                <a16:creationId xmlns:a16="http://schemas.microsoft.com/office/drawing/2014/main" id="{E961D3C0-E35C-8387-6463-8562FD827F3B}"/>
              </a:ext>
            </a:extLst>
          </p:cNvPr>
          <p:cNvSpPr/>
          <p:nvPr/>
        </p:nvSpPr>
        <p:spPr>
          <a:xfrm>
            <a:off x="10684198" y="1104900"/>
            <a:ext cx="429759" cy="457200"/>
          </a:xfrm>
          <a:prstGeom prst="star6">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5AF54D8-FD38-C9F8-2064-01FEA3752B6F}"/>
              </a:ext>
            </a:extLst>
          </p:cNvPr>
          <p:cNvSpPr txBox="1"/>
          <p:nvPr/>
        </p:nvSpPr>
        <p:spPr>
          <a:xfrm>
            <a:off x="609600" y="6372017"/>
            <a:ext cx="9293900" cy="3046988"/>
          </a:xfrm>
          <a:prstGeom prst="rect">
            <a:avLst/>
          </a:prstGeom>
          <a:noFill/>
        </p:spPr>
        <p:txBody>
          <a:bodyPr wrap="square">
            <a:spAutoFit/>
          </a:bodyPr>
          <a:lstStyle/>
          <a:p>
            <a:pPr>
              <a:buFont typeface="Arial" panose="020B0604020202020204" pitchFamily="34" charset="0"/>
              <a:buChar char="•"/>
            </a:pPr>
            <a:r>
              <a:rPr lang="en-US" sz="2400" dirty="0"/>
              <a:t> All products show a </a:t>
            </a:r>
            <a:r>
              <a:rPr lang="en-US" sz="2400" b="1" dirty="0"/>
              <a:t>strong fulfillment rate of around 96–97%</a:t>
            </a:r>
            <a:r>
              <a:rPr lang="en-US" sz="2400" dirty="0"/>
              <a:t>, indicating reliable delivery performance.</a:t>
            </a:r>
          </a:p>
          <a:p>
            <a:pPr>
              <a:buFont typeface="Arial" panose="020B0604020202020204" pitchFamily="34" charset="0"/>
              <a:buChar char="•"/>
            </a:pPr>
            <a:endParaRPr lang="en-US" sz="2400" dirty="0"/>
          </a:p>
          <a:p>
            <a:pPr>
              <a:buFont typeface="Arial" panose="020B0604020202020204" pitchFamily="34" charset="0"/>
              <a:buChar char="•"/>
            </a:pPr>
            <a:r>
              <a:rPr lang="en-US" sz="2400" b="1" dirty="0"/>
              <a:t> Milk and Curd products lead in both order and delivery volumes</a:t>
            </a:r>
            <a:r>
              <a:rPr lang="en-US" sz="2400" dirty="0"/>
              <a:t>, making them the highest-demand items.</a:t>
            </a:r>
          </a:p>
          <a:p>
            <a:pPr>
              <a:buFont typeface="Arial" panose="020B0604020202020204" pitchFamily="34" charset="0"/>
              <a:buChar char="•"/>
            </a:pPr>
            <a:endParaRPr lang="en-US" sz="2400" dirty="0"/>
          </a:p>
          <a:p>
            <a:pPr>
              <a:buFont typeface="Arial" panose="020B0604020202020204" pitchFamily="34" charset="0"/>
              <a:buChar char="•"/>
            </a:pPr>
            <a:r>
              <a:rPr lang="en-US" sz="2400" b="1" dirty="0"/>
              <a:t> Undelivered quantities are minimal across products</a:t>
            </a:r>
            <a:r>
              <a:rPr lang="en-US" sz="2400" dirty="0"/>
              <a:t>, suggesting only small gaps in supply that can be improved with better inventory planning.</a:t>
            </a:r>
          </a:p>
        </p:txBody>
      </p:sp>
      <p:pic>
        <p:nvPicPr>
          <p:cNvPr id="5" name="Picture 4">
            <a:extLst>
              <a:ext uri="{FF2B5EF4-FFF2-40B4-BE49-F238E27FC236}">
                <a16:creationId xmlns:a16="http://schemas.microsoft.com/office/drawing/2014/main" id="{A1BC0309-8E3F-8B16-D4F7-217168C295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95848" y="99795"/>
            <a:ext cx="856777" cy="816675"/>
          </a:xfrm>
          <a:prstGeom prst="rect">
            <a:avLst/>
          </a:prstGeom>
        </p:spPr>
      </p:pic>
    </p:spTree>
    <p:extLst>
      <p:ext uri="{BB962C8B-B14F-4D97-AF65-F5344CB8AC3E}">
        <p14:creationId xmlns:p14="http://schemas.microsoft.com/office/powerpoint/2010/main" val="2230028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060">
                <a:alpha val="100000"/>
              </a:srgbClr>
            </a:gs>
            <a:gs pos="100000">
              <a:srgbClr val="003060">
                <a:alpha val="0"/>
              </a:srgbClr>
            </a:gs>
          </a:gsLst>
          <a:lin ang="5400000"/>
        </a:gradFill>
        <a:effectLst/>
      </p:bgPr>
    </p:bg>
    <p:spTree>
      <p:nvGrpSpPr>
        <p:cNvPr id="1" name="">
          <a:extLst>
            <a:ext uri="{FF2B5EF4-FFF2-40B4-BE49-F238E27FC236}">
              <a16:creationId xmlns:a16="http://schemas.microsoft.com/office/drawing/2014/main" id="{4AB5F290-EBA2-760C-A790-49F9C0B1619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78CEAD1-D9E6-21AD-9F45-DE06F12C4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5600700"/>
            <a:ext cx="7362669" cy="405821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1DB3F37-749E-2E0A-9DD8-687CEE9D4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600" y="647700"/>
            <a:ext cx="7989757" cy="4343400"/>
          </a:xfrm>
          <a:prstGeom prst="rect">
            <a:avLst/>
          </a:prstGeom>
          <a:ln>
            <a:noFill/>
          </a:ln>
          <a:effectLst>
            <a:outerShdw blurRad="292100" dist="139700" dir="2700000" algn="tl" rotWithShape="0">
              <a:srgbClr val="333333">
                <a:alpha val="65000"/>
              </a:srgbClr>
            </a:outerShdw>
          </a:effectLst>
        </p:spPr>
      </p:pic>
      <p:cxnSp>
        <p:nvCxnSpPr>
          <p:cNvPr id="25" name="Connector: Curved 24">
            <a:extLst>
              <a:ext uri="{FF2B5EF4-FFF2-40B4-BE49-F238E27FC236}">
                <a16:creationId xmlns:a16="http://schemas.microsoft.com/office/drawing/2014/main" id="{1C1E1E92-A510-418C-D2B6-ACC1523C3056}"/>
              </a:ext>
            </a:extLst>
          </p:cNvPr>
          <p:cNvCxnSpPr>
            <a:cxnSpLocks/>
          </p:cNvCxnSpPr>
          <p:nvPr/>
        </p:nvCxnSpPr>
        <p:spPr>
          <a:xfrm rot="10800000" flipV="1">
            <a:off x="8001000" y="4457700"/>
            <a:ext cx="1524000" cy="1447800"/>
          </a:xfrm>
          <a:prstGeom prst="curvedConnector3">
            <a:avLst>
              <a:gd name="adj1" fmla="val 50000"/>
            </a:avLst>
          </a:prstGeom>
          <a:ln w="28575">
            <a:prstDash val="sysDash"/>
            <a:tailEnd type="triangle"/>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22F81BE2-432F-4BB8-BEBC-77A31B2B975E}"/>
              </a:ext>
            </a:extLst>
          </p:cNvPr>
          <p:cNvSpPr txBox="1"/>
          <p:nvPr/>
        </p:nvSpPr>
        <p:spPr>
          <a:xfrm>
            <a:off x="1219200" y="1201711"/>
            <a:ext cx="6172200" cy="1754326"/>
          </a:xfrm>
          <a:prstGeom prst="rect">
            <a:avLst/>
          </a:prstGeom>
          <a:noFill/>
        </p:spPr>
        <p:txBody>
          <a:bodyPr wrap="square" rtlCol="0">
            <a:spAutoFit/>
          </a:bodyPr>
          <a:lstStyle/>
          <a:p>
            <a:r>
              <a:rPr lang="en-US" sz="3600" b="1" dirty="0"/>
              <a:t>Total Orders ,Orders Qty ,Delivery Qty, undelivered Qty VOFR% By Customer</a:t>
            </a:r>
          </a:p>
        </p:txBody>
      </p:sp>
      <p:sp>
        <p:nvSpPr>
          <p:cNvPr id="34" name="Star: 6 Points 33">
            <a:extLst>
              <a:ext uri="{FF2B5EF4-FFF2-40B4-BE49-F238E27FC236}">
                <a16:creationId xmlns:a16="http://schemas.microsoft.com/office/drawing/2014/main" id="{9A65DD6C-54E3-1F29-A579-F11A0FADAF5C}"/>
              </a:ext>
            </a:extLst>
          </p:cNvPr>
          <p:cNvSpPr/>
          <p:nvPr/>
        </p:nvSpPr>
        <p:spPr>
          <a:xfrm>
            <a:off x="675141" y="1333500"/>
            <a:ext cx="429759" cy="457200"/>
          </a:xfrm>
          <a:prstGeom prst="star6">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CE69FB3A-267C-4250-7B65-1723CE251885}"/>
              </a:ext>
            </a:extLst>
          </p:cNvPr>
          <p:cNvSpPr txBox="1"/>
          <p:nvPr/>
        </p:nvSpPr>
        <p:spPr>
          <a:xfrm>
            <a:off x="8621842" y="6222980"/>
            <a:ext cx="9144000" cy="3416320"/>
          </a:xfrm>
          <a:prstGeom prst="rect">
            <a:avLst/>
          </a:prstGeom>
          <a:noFill/>
        </p:spPr>
        <p:txBody>
          <a:bodyPr wrap="square">
            <a:spAutoFit/>
          </a:bodyPr>
          <a:lstStyle/>
          <a:p>
            <a:pPr>
              <a:buNone/>
            </a:pPr>
            <a:r>
              <a:rPr lang="en-US" sz="2400" dirty="0"/>
              <a:t>Most customers have a </a:t>
            </a:r>
            <a:r>
              <a:rPr lang="en-US" sz="2400" b="1" dirty="0"/>
              <a:t>high VOFR% between 95% and 98%</a:t>
            </a:r>
            <a:r>
              <a:rPr lang="en-US" sz="2400" dirty="0"/>
              <a:t>, which shows overall good order fulfillment performance.</a:t>
            </a:r>
          </a:p>
          <a:p>
            <a:pPr>
              <a:buNone/>
            </a:pPr>
            <a:endParaRPr lang="en-US" sz="2400" dirty="0"/>
          </a:p>
          <a:p>
            <a:pPr>
              <a:buNone/>
            </a:pPr>
            <a:r>
              <a:rPr lang="en-US" sz="2400" dirty="0"/>
              <a:t>Customers like </a:t>
            </a:r>
            <a:r>
              <a:rPr lang="en-US" sz="2400" b="1" dirty="0"/>
              <a:t>Vijay Stores, Lotus Mart, and Acclaimed Stores</a:t>
            </a:r>
            <a:r>
              <a:rPr lang="en-US" sz="2400" dirty="0"/>
              <a:t> have </a:t>
            </a:r>
            <a:r>
              <a:rPr lang="en-US" sz="2400" b="1" dirty="0"/>
              <a:t>higher undelivered quantities</a:t>
            </a:r>
            <a:r>
              <a:rPr lang="en-US" sz="2400" dirty="0"/>
              <a:t>, indicating delivery gaps.</a:t>
            </a:r>
          </a:p>
          <a:p>
            <a:pPr>
              <a:buNone/>
            </a:pPr>
            <a:endParaRPr lang="en-US" sz="2400" dirty="0"/>
          </a:p>
          <a:p>
            <a:pPr>
              <a:buNone/>
            </a:pPr>
            <a:r>
              <a:rPr lang="en-US" sz="2400" dirty="0"/>
              <a:t>Even though order and delivery quantities per minute are similar, </a:t>
            </a:r>
            <a:r>
              <a:rPr lang="en-US" sz="2400" b="1" dirty="0"/>
              <a:t>small delivery delays are causing noticeable fulfillment losses</a:t>
            </a:r>
            <a:r>
              <a:rPr lang="en-US" sz="2400" dirty="0"/>
              <a:t> for some customers.</a:t>
            </a:r>
          </a:p>
        </p:txBody>
      </p:sp>
      <p:pic>
        <p:nvPicPr>
          <p:cNvPr id="38" name="Picture 37">
            <a:extLst>
              <a:ext uri="{FF2B5EF4-FFF2-40B4-BE49-F238E27FC236}">
                <a16:creationId xmlns:a16="http://schemas.microsoft.com/office/drawing/2014/main" id="{DC8E6D93-68A1-243C-8131-E5F46F8982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187" y="219746"/>
            <a:ext cx="856777" cy="816675"/>
          </a:xfrm>
          <a:prstGeom prst="rect">
            <a:avLst/>
          </a:prstGeom>
        </p:spPr>
      </p:pic>
    </p:spTree>
    <p:extLst>
      <p:ext uri="{BB962C8B-B14F-4D97-AF65-F5344CB8AC3E}">
        <p14:creationId xmlns:p14="http://schemas.microsoft.com/office/powerpoint/2010/main" val="194628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060">
                <a:alpha val="100000"/>
              </a:srgbClr>
            </a:gs>
            <a:gs pos="100000">
              <a:srgbClr val="003060">
                <a:alpha val="0"/>
              </a:srgbClr>
            </a:gs>
          </a:gsLst>
          <a:lin ang="5400000"/>
        </a:gradFill>
        <a:effectLst/>
      </p:bgPr>
    </p:bg>
    <p:spTree>
      <p:nvGrpSpPr>
        <p:cNvPr id="1" name="">
          <a:extLst>
            <a:ext uri="{FF2B5EF4-FFF2-40B4-BE49-F238E27FC236}">
              <a16:creationId xmlns:a16="http://schemas.microsoft.com/office/drawing/2014/main" id="{65F627B7-F28A-8C3D-D7D9-96E64A6628C4}"/>
            </a:ext>
          </a:extLst>
        </p:cNvPr>
        <p:cNvGrpSpPr/>
        <p:nvPr/>
      </p:nvGrpSpPr>
      <p:grpSpPr>
        <a:xfrm>
          <a:off x="0" y="0"/>
          <a:ext cx="0" cy="0"/>
          <a:chOff x="0" y="0"/>
          <a:chExt cx="0" cy="0"/>
        </a:xfrm>
      </p:grpSpPr>
      <p:sp>
        <p:nvSpPr>
          <p:cNvPr id="2" name="TextBox 11">
            <a:extLst>
              <a:ext uri="{FF2B5EF4-FFF2-40B4-BE49-F238E27FC236}">
                <a16:creationId xmlns:a16="http://schemas.microsoft.com/office/drawing/2014/main" id="{76E8EAFC-94BA-9D5F-F82A-E25A54284A53}"/>
              </a:ext>
            </a:extLst>
          </p:cNvPr>
          <p:cNvSpPr txBox="1"/>
          <p:nvPr/>
        </p:nvSpPr>
        <p:spPr>
          <a:xfrm>
            <a:off x="5181600" y="4838700"/>
            <a:ext cx="7038508" cy="882934"/>
          </a:xfrm>
          <a:prstGeom prst="rect">
            <a:avLst/>
          </a:prstGeom>
        </p:spPr>
        <p:txBody>
          <a:bodyPr lIns="0" tIns="0" rIns="0" bIns="0" rtlCol="0" anchor="t">
            <a:spAutoFit/>
          </a:bodyPr>
          <a:lstStyle/>
          <a:p>
            <a:pPr algn="ctr">
              <a:lnSpc>
                <a:spcPts val="6499"/>
              </a:lnSpc>
            </a:pPr>
            <a:r>
              <a:rPr lang="en-US" sz="6700" b="1" dirty="0">
                <a:latin typeface="Garet Bold"/>
                <a:ea typeface="Garet Bold"/>
                <a:cs typeface="Garet Bold"/>
                <a:sym typeface="Garet Bold"/>
              </a:rPr>
              <a:t>Thank You </a:t>
            </a:r>
          </a:p>
        </p:txBody>
      </p:sp>
    </p:spTree>
    <p:extLst>
      <p:ext uri="{BB962C8B-B14F-4D97-AF65-F5344CB8AC3E}">
        <p14:creationId xmlns:p14="http://schemas.microsoft.com/office/powerpoint/2010/main" val="2076492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sp>
        <p:nvSpPr>
          <p:cNvPr id="3" name="Freeform 3"/>
          <p:cNvSpPr/>
          <p:nvPr/>
        </p:nvSpPr>
        <p:spPr>
          <a:xfrm>
            <a:off x="1864416" y="1298027"/>
            <a:ext cx="675438" cy="498446"/>
          </a:xfrm>
          <a:custGeom>
            <a:avLst/>
            <a:gdLst/>
            <a:ahLst/>
            <a:cxnLst/>
            <a:rect l="l" t="t" r="r" b="b"/>
            <a:pathLst>
              <a:path w="675438" h="498446">
                <a:moveTo>
                  <a:pt x="0" y="0"/>
                </a:moveTo>
                <a:lnTo>
                  <a:pt x="675437" y="0"/>
                </a:lnTo>
                <a:lnTo>
                  <a:pt x="675437" y="498446"/>
                </a:lnTo>
                <a:lnTo>
                  <a:pt x="0" y="4984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Freeform 25"/>
          <p:cNvSpPr/>
          <p:nvPr/>
        </p:nvSpPr>
        <p:spPr>
          <a:xfrm>
            <a:off x="0" y="8243220"/>
            <a:ext cx="3245780" cy="3245780"/>
          </a:xfrm>
          <a:custGeom>
            <a:avLst/>
            <a:gdLst/>
            <a:ahLst/>
            <a:cxnLst/>
            <a:rect l="l" t="t" r="r" b="b"/>
            <a:pathLst>
              <a:path w="3245780" h="3245780">
                <a:moveTo>
                  <a:pt x="0" y="0"/>
                </a:moveTo>
                <a:lnTo>
                  <a:pt x="3245780" y="0"/>
                </a:lnTo>
                <a:lnTo>
                  <a:pt x="3245780" y="3245780"/>
                </a:lnTo>
                <a:lnTo>
                  <a:pt x="0" y="32457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6" name="Group 26"/>
          <p:cNvGrpSpPr/>
          <p:nvPr/>
        </p:nvGrpSpPr>
        <p:grpSpPr>
          <a:xfrm>
            <a:off x="3208464" y="2622247"/>
            <a:ext cx="4203747" cy="5735273"/>
            <a:chOff x="0" y="0"/>
            <a:chExt cx="1112512" cy="1517827"/>
          </a:xfrm>
        </p:grpSpPr>
        <p:sp>
          <p:nvSpPr>
            <p:cNvPr id="27" name="Freeform 27"/>
            <p:cNvSpPr/>
            <p:nvPr/>
          </p:nvSpPr>
          <p:spPr>
            <a:xfrm>
              <a:off x="0" y="0"/>
              <a:ext cx="1112512" cy="1517827"/>
            </a:xfrm>
            <a:custGeom>
              <a:avLst/>
              <a:gdLst/>
              <a:ahLst/>
              <a:cxnLst/>
              <a:rect l="l" t="t" r="r" b="b"/>
              <a:pathLst>
                <a:path w="1112512" h="1517827">
                  <a:moveTo>
                    <a:pt x="0" y="0"/>
                  </a:moveTo>
                  <a:lnTo>
                    <a:pt x="1112512" y="0"/>
                  </a:lnTo>
                  <a:lnTo>
                    <a:pt x="1112512" y="1517827"/>
                  </a:lnTo>
                  <a:lnTo>
                    <a:pt x="0" y="1517827"/>
                  </a:lnTo>
                  <a:close/>
                </a:path>
              </a:pathLst>
            </a:custGeom>
            <a:gradFill rotWithShape="1">
              <a:gsLst>
                <a:gs pos="0">
                  <a:srgbClr val="003060">
                    <a:alpha val="100000"/>
                  </a:srgbClr>
                </a:gs>
                <a:gs pos="100000">
                  <a:srgbClr val="003060">
                    <a:alpha val="0"/>
                  </a:srgbClr>
                </a:gs>
              </a:gsLst>
              <a:lin ang="5400000"/>
            </a:gradFill>
          </p:spPr>
        </p:sp>
        <p:sp>
          <p:nvSpPr>
            <p:cNvPr id="28" name="TextBox 28"/>
            <p:cNvSpPr txBox="1"/>
            <p:nvPr/>
          </p:nvSpPr>
          <p:spPr>
            <a:xfrm>
              <a:off x="0" y="-57150"/>
              <a:ext cx="1112512" cy="1574977"/>
            </a:xfrm>
            <a:prstGeom prst="rect">
              <a:avLst/>
            </a:prstGeom>
          </p:spPr>
          <p:txBody>
            <a:bodyPr lIns="50800" tIns="50800" rIns="50800" bIns="50800" rtlCol="0" anchor="ctr"/>
            <a:lstStyle/>
            <a:p>
              <a:pPr algn="ctr">
                <a:lnSpc>
                  <a:spcPts val="3500"/>
                </a:lnSpc>
              </a:pPr>
              <a:endParaRPr/>
            </a:p>
          </p:txBody>
        </p:sp>
      </p:grpSp>
      <p:grpSp>
        <p:nvGrpSpPr>
          <p:cNvPr id="31" name="Group 31"/>
          <p:cNvGrpSpPr/>
          <p:nvPr/>
        </p:nvGrpSpPr>
        <p:grpSpPr>
          <a:xfrm>
            <a:off x="13963740" y="9258300"/>
            <a:ext cx="4465962" cy="1640349"/>
            <a:chOff x="0" y="0"/>
            <a:chExt cx="1176220" cy="432026"/>
          </a:xfrm>
        </p:grpSpPr>
        <p:sp>
          <p:nvSpPr>
            <p:cNvPr id="32" name="Freeform 32"/>
            <p:cNvSpPr/>
            <p:nvPr/>
          </p:nvSpPr>
          <p:spPr>
            <a:xfrm>
              <a:off x="0" y="0"/>
              <a:ext cx="1176220" cy="432026"/>
            </a:xfrm>
            <a:custGeom>
              <a:avLst/>
              <a:gdLst/>
              <a:ahLst/>
              <a:cxnLst/>
              <a:rect l="l" t="t" r="r" b="b"/>
              <a:pathLst>
                <a:path w="1176220" h="432026">
                  <a:moveTo>
                    <a:pt x="32937" y="0"/>
                  </a:moveTo>
                  <a:lnTo>
                    <a:pt x="1143283" y="0"/>
                  </a:lnTo>
                  <a:cubicBezTo>
                    <a:pt x="1152019" y="0"/>
                    <a:pt x="1160396" y="3470"/>
                    <a:pt x="1166573" y="9647"/>
                  </a:cubicBezTo>
                  <a:cubicBezTo>
                    <a:pt x="1172750" y="15824"/>
                    <a:pt x="1176220" y="24202"/>
                    <a:pt x="1176220" y="32937"/>
                  </a:cubicBezTo>
                  <a:lnTo>
                    <a:pt x="1176220" y="399089"/>
                  </a:lnTo>
                  <a:cubicBezTo>
                    <a:pt x="1176220" y="407824"/>
                    <a:pt x="1172750" y="416202"/>
                    <a:pt x="1166573" y="422379"/>
                  </a:cubicBezTo>
                  <a:cubicBezTo>
                    <a:pt x="1160396" y="428556"/>
                    <a:pt x="1152019" y="432026"/>
                    <a:pt x="1143283" y="432026"/>
                  </a:cubicBezTo>
                  <a:lnTo>
                    <a:pt x="32937" y="432026"/>
                  </a:lnTo>
                  <a:cubicBezTo>
                    <a:pt x="24202" y="432026"/>
                    <a:pt x="15824" y="428556"/>
                    <a:pt x="9647" y="422379"/>
                  </a:cubicBezTo>
                  <a:cubicBezTo>
                    <a:pt x="3470" y="416202"/>
                    <a:pt x="0" y="407824"/>
                    <a:pt x="0" y="399089"/>
                  </a:cubicBezTo>
                  <a:lnTo>
                    <a:pt x="0" y="32937"/>
                  </a:lnTo>
                  <a:cubicBezTo>
                    <a:pt x="0" y="24202"/>
                    <a:pt x="3470" y="15824"/>
                    <a:pt x="9647" y="9647"/>
                  </a:cubicBezTo>
                  <a:cubicBezTo>
                    <a:pt x="15824" y="3470"/>
                    <a:pt x="24202" y="0"/>
                    <a:pt x="32937" y="0"/>
                  </a:cubicBezTo>
                  <a:close/>
                </a:path>
              </a:pathLst>
            </a:custGeom>
            <a:gradFill rotWithShape="1">
              <a:gsLst>
                <a:gs pos="0">
                  <a:srgbClr val="003060">
                    <a:alpha val="0"/>
                  </a:srgbClr>
                </a:gs>
                <a:gs pos="50000">
                  <a:srgbClr val="003060">
                    <a:alpha val="100000"/>
                  </a:srgbClr>
                </a:gs>
                <a:gs pos="100000">
                  <a:srgbClr val="003060">
                    <a:alpha val="100000"/>
                  </a:srgbClr>
                </a:gs>
              </a:gsLst>
              <a:lin ang="0"/>
            </a:gradFill>
            <a:ln cap="sq">
              <a:noFill/>
              <a:prstDash val="solid"/>
              <a:miter/>
            </a:ln>
          </p:spPr>
        </p:sp>
        <p:sp>
          <p:nvSpPr>
            <p:cNvPr id="33" name="TextBox 33"/>
            <p:cNvSpPr txBox="1"/>
            <p:nvPr/>
          </p:nvSpPr>
          <p:spPr>
            <a:xfrm>
              <a:off x="0" y="-57150"/>
              <a:ext cx="1176220" cy="489176"/>
            </a:xfrm>
            <a:prstGeom prst="rect">
              <a:avLst/>
            </a:prstGeom>
          </p:spPr>
          <p:txBody>
            <a:bodyPr lIns="50800" tIns="50800" rIns="50800" bIns="50800" rtlCol="0" anchor="ctr"/>
            <a:lstStyle/>
            <a:p>
              <a:pPr marL="0" lvl="0" indent="0" algn="ctr">
                <a:lnSpc>
                  <a:spcPts val="3500"/>
                </a:lnSpc>
                <a:spcBef>
                  <a:spcPct val="0"/>
                </a:spcBef>
              </a:pPr>
              <a:endParaRPr/>
            </a:p>
          </p:txBody>
        </p:sp>
      </p:grpSp>
      <p:grpSp>
        <p:nvGrpSpPr>
          <p:cNvPr id="34" name="Group 34"/>
          <p:cNvGrpSpPr/>
          <p:nvPr/>
        </p:nvGrpSpPr>
        <p:grpSpPr>
          <a:xfrm>
            <a:off x="9497777" y="-611649"/>
            <a:ext cx="8931924" cy="1640349"/>
            <a:chOff x="0" y="0"/>
            <a:chExt cx="2352441" cy="432026"/>
          </a:xfrm>
        </p:grpSpPr>
        <p:sp>
          <p:nvSpPr>
            <p:cNvPr id="35" name="Freeform 35"/>
            <p:cNvSpPr/>
            <p:nvPr/>
          </p:nvSpPr>
          <p:spPr>
            <a:xfrm>
              <a:off x="0" y="0"/>
              <a:ext cx="2352441" cy="432026"/>
            </a:xfrm>
            <a:custGeom>
              <a:avLst/>
              <a:gdLst/>
              <a:ahLst/>
              <a:cxnLst/>
              <a:rect l="l" t="t" r="r" b="b"/>
              <a:pathLst>
                <a:path w="2352441" h="432026">
                  <a:moveTo>
                    <a:pt x="16469" y="0"/>
                  </a:moveTo>
                  <a:lnTo>
                    <a:pt x="2335972" y="0"/>
                  </a:lnTo>
                  <a:cubicBezTo>
                    <a:pt x="2345068" y="0"/>
                    <a:pt x="2352441" y="7373"/>
                    <a:pt x="2352441" y="16469"/>
                  </a:cubicBezTo>
                  <a:lnTo>
                    <a:pt x="2352441" y="415557"/>
                  </a:lnTo>
                  <a:cubicBezTo>
                    <a:pt x="2352441" y="419925"/>
                    <a:pt x="2350706" y="424114"/>
                    <a:pt x="2347617" y="427202"/>
                  </a:cubicBezTo>
                  <a:cubicBezTo>
                    <a:pt x="2344529" y="430291"/>
                    <a:pt x="2340340" y="432026"/>
                    <a:pt x="2335972" y="432026"/>
                  </a:cubicBezTo>
                  <a:lnTo>
                    <a:pt x="16469" y="432026"/>
                  </a:lnTo>
                  <a:cubicBezTo>
                    <a:pt x="12101" y="432026"/>
                    <a:pt x="7912" y="430291"/>
                    <a:pt x="4824" y="427202"/>
                  </a:cubicBezTo>
                  <a:cubicBezTo>
                    <a:pt x="1735" y="424114"/>
                    <a:pt x="0" y="419925"/>
                    <a:pt x="0" y="415557"/>
                  </a:cubicBezTo>
                  <a:lnTo>
                    <a:pt x="0" y="16469"/>
                  </a:lnTo>
                  <a:cubicBezTo>
                    <a:pt x="0" y="12101"/>
                    <a:pt x="1735" y="7912"/>
                    <a:pt x="4824" y="4824"/>
                  </a:cubicBezTo>
                  <a:cubicBezTo>
                    <a:pt x="7912" y="1735"/>
                    <a:pt x="12101" y="0"/>
                    <a:pt x="16469" y="0"/>
                  </a:cubicBezTo>
                  <a:close/>
                </a:path>
              </a:pathLst>
            </a:custGeom>
            <a:gradFill rotWithShape="1">
              <a:gsLst>
                <a:gs pos="0">
                  <a:srgbClr val="003060">
                    <a:alpha val="0"/>
                  </a:srgbClr>
                </a:gs>
                <a:gs pos="50000">
                  <a:srgbClr val="003060">
                    <a:alpha val="100000"/>
                  </a:srgbClr>
                </a:gs>
                <a:gs pos="100000">
                  <a:srgbClr val="003060">
                    <a:alpha val="100000"/>
                  </a:srgbClr>
                </a:gs>
              </a:gsLst>
              <a:lin ang="0"/>
            </a:gradFill>
          </p:spPr>
        </p:sp>
        <p:sp>
          <p:nvSpPr>
            <p:cNvPr id="36" name="TextBox 36"/>
            <p:cNvSpPr txBox="1"/>
            <p:nvPr/>
          </p:nvSpPr>
          <p:spPr>
            <a:xfrm>
              <a:off x="0" y="-57150"/>
              <a:ext cx="2352441" cy="489176"/>
            </a:xfrm>
            <a:prstGeom prst="rect">
              <a:avLst/>
            </a:prstGeom>
          </p:spPr>
          <p:txBody>
            <a:bodyPr lIns="50800" tIns="50800" rIns="50800" bIns="50800" rtlCol="0" anchor="ctr"/>
            <a:lstStyle/>
            <a:p>
              <a:pPr algn="ctr">
                <a:lnSpc>
                  <a:spcPts val="3500"/>
                </a:lnSpc>
              </a:pPr>
              <a:endParaRPr/>
            </a:p>
          </p:txBody>
        </p:sp>
      </p:grpSp>
      <p:grpSp>
        <p:nvGrpSpPr>
          <p:cNvPr id="37" name="Group 37"/>
          <p:cNvGrpSpPr/>
          <p:nvPr/>
        </p:nvGrpSpPr>
        <p:grpSpPr>
          <a:xfrm>
            <a:off x="-224164" y="-611649"/>
            <a:ext cx="1637841" cy="3346909"/>
            <a:chOff x="0" y="0"/>
            <a:chExt cx="431365" cy="881491"/>
          </a:xfrm>
        </p:grpSpPr>
        <p:sp>
          <p:nvSpPr>
            <p:cNvPr id="38" name="Freeform 38"/>
            <p:cNvSpPr/>
            <p:nvPr/>
          </p:nvSpPr>
          <p:spPr>
            <a:xfrm>
              <a:off x="0" y="0"/>
              <a:ext cx="431365" cy="881490"/>
            </a:xfrm>
            <a:custGeom>
              <a:avLst/>
              <a:gdLst/>
              <a:ahLst/>
              <a:cxnLst/>
              <a:rect l="l" t="t" r="r" b="b"/>
              <a:pathLst>
                <a:path w="431365" h="881490">
                  <a:moveTo>
                    <a:pt x="89811" y="0"/>
                  </a:moveTo>
                  <a:lnTo>
                    <a:pt x="341554" y="0"/>
                  </a:lnTo>
                  <a:cubicBezTo>
                    <a:pt x="365374" y="0"/>
                    <a:pt x="388218" y="9462"/>
                    <a:pt x="405060" y="26305"/>
                  </a:cubicBezTo>
                  <a:cubicBezTo>
                    <a:pt x="421903" y="43148"/>
                    <a:pt x="431365" y="65992"/>
                    <a:pt x="431365" y="89811"/>
                  </a:cubicBezTo>
                  <a:lnTo>
                    <a:pt x="431365" y="791679"/>
                  </a:lnTo>
                  <a:cubicBezTo>
                    <a:pt x="431365" y="815499"/>
                    <a:pt x="421903" y="838343"/>
                    <a:pt x="405060" y="855185"/>
                  </a:cubicBezTo>
                  <a:cubicBezTo>
                    <a:pt x="388218" y="872028"/>
                    <a:pt x="365374" y="881490"/>
                    <a:pt x="341554" y="881490"/>
                  </a:cubicBezTo>
                  <a:lnTo>
                    <a:pt x="89811" y="881490"/>
                  </a:lnTo>
                  <a:cubicBezTo>
                    <a:pt x="65992" y="881490"/>
                    <a:pt x="43148" y="872028"/>
                    <a:pt x="26305" y="855185"/>
                  </a:cubicBezTo>
                  <a:cubicBezTo>
                    <a:pt x="9462" y="838343"/>
                    <a:pt x="0" y="815499"/>
                    <a:pt x="0" y="791679"/>
                  </a:cubicBezTo>
                  <a:lnTo>
                    <a:pt x="0" y="89811"/>
                  </a:lnTo>
                  <a:cubicBezTo>
                    <a:pt x="0" y="65992"/>
                    <a:pt x="9462" y="43148"/>
                    <a:pt x="26305" y="26305"/>
                  </a:cubicBezTo>
                  <a:cubicBezTo>
                    <a:pt x="43148" y="9462"/>
                    <a:pt x="65992" y="0"/>
                    <a:pt x="89811" y="0"/>
                  </a:cubicBezTo>
                  <a:close/>
                </a:path>
              </a:pathLst>
            </a:custGeom>
            <a:gradFill rotWithShape="1">
              <a:gsLst>
                <a:gs pos="0">
                  <a:srgbClr val="003060">
                    <a:alpha val="100000"/>
                  </a:srgbClr>
                </a:gs>
                <a:gs pos="100000">
                  <a:srgbClr val="003060">
                    <a:alpha val="0"/>
                  </a:srgbClr>
                </a:gs>
              </a:gsLst>
              <a:lin ang="0"/>
            </a:gradFill>
            <a:ln cap="sq">
              <a:noFill/>
              <a:prstDash val="solid"/>
              <a:miter/>
            </a:ln>
          </p:spPr>
        </p:sp>
        <p:sp>
          <p:nvSpPr>
            <p:cNvPr id="39" name="TextBox 39"/>
            <p:cNvSpPr txBox="1"/>
            <p:nvPr/>
          </p:nvSpPr>
          <p:spPr>
            <a:xfrm>
              <a:off x="0" y="-57150"/>
              <a:ext cx="431365" cy="938641"/>
            </a:xfrm>
            <a:prstGeom prst="rect">
              <a:avLst/>
            </a:prstGeom>
          </p:spPr>
          <p:txBody>
            <a:bodyPr lIns="50800" tIns="50800" rIns="50800" bIns="50800" rtlCol="0" anchor="ctr"/>
            <a:lstStyle/>
            <a:p>
              <a:pPr marL="0" lvl="0" indent="0" algn="ctr">
                <a:lnSpc>
                  <a:spcPts val="3500"/>
                </a:lnSpc>
                <a:spcBef>
                  <a:spcPct val="0"/>
                </a:spcBef>
              </a:pPr>
              <a:endParaRPr/>
            </a:p>
          </p:txBody>
        </p:sp>
      </p:grpSp>
      <p:sp>
        <p:nvSpPr>
          <p:cNvPr id="41" name="TextBox 41"/>
          <p:cNvSpPr txBox="1"/>
          <p:nvPr/>
        </p:nvSpPr>
        <p:spPr>
          <a:xfrm>
            <a:off x="8790223" y="1684032"/>
            <a:ext cx="9001607" cy="794448"/>
          </a:xfrm>
          <a:prstGeom prst="rect">
            <a:avLst/>
          </a:prstGeom>
        </p:spPr>
        <p:txBody>
          <a:bodyPr wrap="square" lIns="0" tIns="0" rIns="0" bIns="0" rtlCol="0" anchor="t">
            <a:spAutoFit/>
          </a:bodyPr>
          <a:lstStyle/>
          <a:p>
            <a:pPr algn="ctr">
              <a:lnSpc>
                <a:spcPts val="6499"/>
              </a:lnSpc>
            </a:pPr>
            <a:r>
              <a:rPr lang="en-US" sz="4400" b="1" dirty="0">
                <a:solidFill>
                  <a:schemeClr val="tx1">
                    <a:lumMod val="85000"/>
                    <a:lumOff val="15000"/>
                  </a:schemeClr>
                </a:solidFill>
                <a:latin typeface="Garet Bold"/>
                <a:ea typeface="Garet Bold"/>
                <a:cs typeface="Garet Bold"/>
                <a:sym typeface="Garet Bold"/>
              </a:rPr>
              <a:t>Problem Statement</a:t>
            </a:r>
          </a:p>
        </p:txBody>
      </p:sp>
      <p:sp>
        <p:nvSpPr>
          <p:cNvPr id="49" name="Freeform 49"/>
          <p:cNvSpPr/>
          <p:nvPr/>
        </p:nvSpPr>
        <p:spPr>
          <a:xfrm flipH="1">
            <a:off x="15569366" y="8100011"/>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51" name="Picture 50">
            <a:extLst>
              <a:ext uri="{FF2B5EF4-FFF2-40B4-BE49-F238E27FC236}">
                <a16:creationId xmlns:a16="http://schemas.microsoft.com/office/drawing/2014/main" id="{58184808-BA86-0E6D-54E6-485CD97897E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39854" y="0"/>
            <a:ext cx="6250369" cy="10287000"/>
          </a:xfrm>
          <a:prstGeom prst="rect">
            <a:avLst/>
          </a:prstGeom>
        </p:spPr>
      </p:pic>
      <p:sp>
        <p:nvSpPr>
          <p:cNvPr id="52" name="TextBox 51">
            <a:extLst>
              <a:ext uri="{FF2B5EF4-FFF2-40B4-BE49-F238E27FC236}">
                <a16:creationId xmlns:a16="http://schemas.microsoft.com/office/drawing/2014/main" id="{EDB3C539-EF33-2FC4-D247-38B971077C25}"/>
              </a:ext>
            </a:extLst>
          </p:cNvPr>
          <p:cNvSpPr txBox="1"/>
          <p:nvPr/>
        </p:nvSpPr>
        <p:spPr>
          <a:xfrm>
            <a:off x="10591800" y="4006252"/>
            <a:ext cx="6248400" cy="3416320"/>
          </a:xfrm>
          <a:prstGeom prst="rect">
            <a:avLst/>
          </a:prstGeom>
          <a:noFill/>
        </p:spPr>
        <p:txBody>
          <a:bodyPr wrap="square" rtlCol="0">
            <a:spAutoFit/>
          </a:bodyPr>
          <a:lstStyle/>
          <a:p>
            <a:r>
              <a:rPr lang="en-US" sz="2400" b="1" dirty="0" err="1">
                <a:solidFill>
                  <a:schemeClr val="tx1">
                    <a:lumMod val="85000"/>
                    <a:lumOff val="15000"/>
                  </a:schemeClr>
                </a:solidFill>
              </a:rPr>
              <a:t>AtliQ</a:t>
            </a:r>
            <a:r>
              <a:rPr lang="en-US" sz="2400" b="1" dirty="0">
                <a:solidFill>
                  <a:schemeClr val="tx1">
                    <a:lumMod val="85000"/>
                    <a:lumOff val="15000"/>
                  </a:schemeClr>
                </a:solidFill>
              </a:rPr>
              <a:t> Mart is facing delivery-related service issues where some important customer orders are not delivered on time or in full. Due to these repeated problems, a few key customers have decided not to renew their yearly contracts. This is affecting customer trust and business growth. To solve this, the company needs to closely monitor delivery performance on a daily basis.</a:t>
            </a:r>
            <a:endParaRPr lang="en-IN" sz="2400" b="1" dirty="0">
              <a:solidFill>
                <a:schemeClr val="tx1">
                  <a:lumMod val="85000"/>
                  <a:lumOff val="15000"/>
                </a:schemeClr>
              </a:solidFill>
            </a:endParaRPr>
          </a:p>
        </p:txBody>
      </p:sp>
      <p:pic>
        <p:nvPicPr>
          <p:cNvPr id="4" name="Picture 3">
            <a:extLst>
              <a:ext uri="{FF2B5EF4-FFF2-40B4-BE49-F238E27FC236}">
                <a16:creationId xmlns:a16="http://schemas.microsoft.com/office/drawing/2014/main" id="{3A691B3B-7068-E3B9-85EA-E5D08BE658C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24074" y="314045"/>
            <a:ext cx="688816" cy="592737"/>
          </a:xfrm>
          <a:prstGeom prst="rect">
            <a:avLst/>
          </a:prstGeom>
        </p:spPr>
      </p:pic>
      <p:sp>
        <p:nvSpPr>
          <p:cNvPr id="5" name="TextBox 12">
            <a:extLst>
              <a:ext uri="{FF2B5EF4-FFF2-40B4-BE49-F238E27FC236}">
                <a16:creationId xmlns:a16="http://schemas.microsoft.com/office/drawing/2014/main" id="{D702C5E5-C826-D74E-8FC9-073316DD5563}"/>
              </a:ext>
            </a:extLst>
          </p:cNvPr>
          <p:cNvSpPr txBox="1"/>
          <p:nvPr/>
        </p:nvSpPr>
        <p:spPr>
          <a:xfrm>
            <a:off x="5331628" y="692767"/>
            <a:ext cx="2352964" cy="344325"/>
          </a:xfrm>
          <a:prstGeom prst="rect">
            <a:avLst/>
          </a:prstGeom>
        </p:spPr>
        <p:txBody>
          <a:bodyPr lIns="0" tIns="0" rIns="0" bIns="0" rtlCol="0" anchor="t">
            <a:spAutoFit/>
          </a:bodyPr>
          <a:lstStyle/>
          <a:p>
            <a:pPr algn="l">
              <a:lnSpc>
                <a:spcPts val="2328"/>
              </a:lnSpc>
            </a:pPr>
            <a:r>
              <a:rPr lang="en-US" sz="3200" b="1" dirty="0" err="1">
                <a:solidFill>
                  <a:schemeClr val="tx1">
                    <a:lumMod val="85000"/>
                    <a:lumOff val="15000"/>
                  </a:schemeClr>
                </a:solidFill>
                <a:latin typeface="Garet Bold"/>
                <a:ea typeface="Garet Bold"/>
                <a:cs typeface="Garet Bold"/>
                <a:sym typeface="Garet Bold"/>
              </a:rPr>
              <a:t>tliQ</a:t>
            </a:r>
            <a:r>
              <a:rPr lang="en-US" sz="3200" b="1" dirty="0">
                <a:solidFill>
                  <a:schemeClr val="tx1">
                    <a:lumMod val="85000"/>
                    <a:lumOff val="15000"/>
                  </a:schemeClr>
                </a:solidFill>
                <a:latin typeface="Garet Bold"/>
                <a:ea typeface="Garet Bold"/>
                <a:cs typeface="Garet Bold"/>
                <a:sym typeface="Garet Bold"/>
              </a:rPr>
              <a:t> Mart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2010" y="33979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txBody>
          <a:bodyPr/>
          <a:lstStyle/>
          <a:p>
            <a:endParaRPr lang="en-IN" dirty="0"/>
          </a:p>
        </p:txBody>
      </p:sp>
      <p:grpSp>
        <p:nvGrpSpPr>
          <p:cNvPr id="4" name="Group 4"/>
          <p:cNvGrpSpPr/>
          <p:nvPr/>
        </p:nvGrpSpPr>
        <p:grpSpPr>
          <a:xfrm>
            <a:off x="-404681" y="-170383"/>
            <a:ext cx="1433381" cy="10820284"/>
            <a:chOff x="0" y="0"/>
            <a:chExt cx="377516" cy="2849787"/>
          </a:xfrm>
        </p:grpSpPr>
        <p:sp>
          <p:nvSpPr>
            <p:cNvPr id="5" name="Freeform 5"/>
            <p:cNvSpPr/>
            <p:nvPr/>
          </p:nvSpPr>
          <p:spPr>
            <a:xfrm>
              <a:off x="0" y="0"/>
              <a:ext cx="377516" cy="2849787"/>
            </a:xfrm>
            <a:custGeom>
              <a:avLst/>
              <a:gdLst/>
              <a:ahLst/>
              <a:cxnLst/>
              <a:rect l="l" t="t" r="r" b="b"/>
              <a:pathLst>
                <a:path w="377516" h="2849787">
                  <a:moveTo>
                    <a:pt x="86419" y="0"/>
                  </a:moveTo>
                  <a:lnTo>
                    <a:pt x="291097" y="0"/>
                  </a:lnTo>
                  <a:cubicBezTo>
                    <a:pt x="338825" y="0"/>
                    <a:pt x="377516" y="38691"/>
                    <a:pt x="377516" y="86419"/>
                  </a:cubicBezTo>
                  <a:lnTo>
                    <a:pt x="377516" y="2763368"/>
                  </a:lnTo>
                  <a:cubicBezTo>
                    <a:pt x="377516" y="2811096"/>
                    <a:pt x="338825" y="2849787"/>
                    <a:pt x="291097" y="2849787"/>
                  </a:cubicBezTo>
                  <a:lnTo>
                    <a:pt x="86419" y="2849787"/>
                  </a:lnTo>
                  <a:cubicBezTo>
                    <a:pt x="38691" y="2849787"/>
                    <a:pt x="0" y="2811096"/>
                    <a:pt x="0" y="2763368"/>
                  </a:cubicBezTo>
                  <a:lnTo>
                    <a:pt x="0" y="86419"/>
                  </a:lnTo>
                  <a:cubicBezTo>
                    <a:pt x="0" y="38691"/>
                    <a:pt x="38691" y="0"/>
                    <a:pt x="86419" y="0"/>
                  </a:cubicBezTo>
                  <a:close/>
                </a:path>
              </a:pathLst>
            </a:custGeom>
            <a:gradFill rotWithShape="1">
              <a:gsLst>
                <a:gs pos="0">
                  <a:srgbClr val="003060">
                    <a:alpha val="100000"/>
                  </a:srgbClr>
                </a:gs>
                <a:gs pos="100000">
                  <a:srgbClr val="003060">
                    <a:alpha val="0"/>
                  </a:srgbClr>
                </a:gs>
              </a:gsLst>
              <a:lin ang="5400000"/>
            </a:gradFill>
          </p:spPr>
        </p:sp>
        <p:sp>
          <p:nvSpPr>
            <p:cNvPr id="6" name="TextBox 6"/>
            <p:cNvSpPr txBox="1"/>
            <p:nvPr/>
          </p:nvSpPr>
          <p:spPr>
            <a:xfrm>
              <a:off x="0" y="-57150"/>
              <a:ext cx="377516" cy="2906937"/>
            </a:xfrm>
            <a:prstGeom prst="rect">
              <a:avLst/>
            </a:prstGeom>
          </p:spPr>
          <p:txBody>
            <a:bodyPr lIns="50800" tIns="50800" rIns="50800" bIns="50800" rtlCol="0" anchor="ctr"/>
            <a:lstStyle/>
            <a:p>
              <a:pPr algn="ctr">
                <a:lnSpc>
                  <a:spcPts val="3500"/>
                </a:lnSpc>
              </a:pPr>
              <a:endParaRPr/>
            </a:p>
          </p:txBody>
        </p:sp>
      </p:grpSp>
      <p:grpSp>
        <p:nvGrpSpPr>
          <p:cNvPr id="7" name="Group 7"/>
          <p:cNvGrpSpPr/>
          <p:nvPr/>
        </p:nvGrpSpPr>
        <p:grpSpPr>
          <a:xfrm>
            <a:off x="17259300" y="-1312975"/>
            <a:ext cx="1433381" cy="4683349"/>
            <a:chOff x="0" y="0"/>
            <a:chExt cx="377516" cy="1233475"/>
          </a:xfrm>
        </p:grpSpPr>
        <p:sp>
          <p:nvSpPr>
            <p:cNvPr id="8" name="Freeform 8"/>
            <p:cNvSpPr/>
            <p:nvPr/>
          </p:nvSpPr>
          <p:spPr>
            <a:xfrm>
              <a:off x="0" y="0"/>
              <a:ext cx="377516" cy="1233475"/>
            </a:xfrm>
            <a:custGeom>
              <a:avLst/>
              <a:gdLst/>
              <a:ahLst/>
              <a:cxnLst/>
              <a:rect l="l" t="t" r="r" b="b"/>
              <a:pathLst>
                <a:path w="377516" h="1233475">
                  <a:moveTo>
                    <a:pt x="86419" y="0"/>
                  </a:moveTo>
                  <a:lnTo>
                    <a:pt x="291097" y="0"/>
                  </a:lnTo>
                  <a:cubicBezTo>
                    <a:pt x="338825" y="0"/>
                    <a:pt x="377516" y="38691"/>
                    <a:pt x="377516" y="86419"/>
                  </a:cubicBezTo>
                  <a:lnTo>
                    <a:pt x="377516" y="1147056"/>
                  </a:lnTo>
                  <a:cubicBezTo>
                    <a:pt x="377516" y="1194784"/>
                    <a:pt x="338825" y="1233475"/>
                    <a:pt x="291097" y="1233475"/>
                  </a:cubicBezTo>
                  <a:lnTo>
                    <a:pt x="86419" y="1233475"/>
                  </a:lnTo>
                  <a:cubicBezTo>
                    <a:pt x="38691" y="1233475"/>
                    <a:pt x="0" y="1194784"/>
                    <a:pt x="0" y="1147056"/>
                  </a:cubicBezTo>
                  <a:lnTo>
                    <a:pt x="0" y="86419"/>
                  </a:lnTo>
                  <a:cubicBezTo>
                    <a:pt x="0" y="38691"/>
                    <a:pt x="38691" y="0"/>
                    <a:pt x="86419" y="0"/>
                  </a:cubicBezTo>
                  <a:close/>
                </a:path>
              </a:pathLst>
            </a:custGeom>
            <a:gradFill rotWithShape="1">
              <a:gsLst>
                <a:gs pos="0">
                  <a:srgbClr val="003060">
                    <a:alpha val="100000"/>
                  </a:srgbClr>
                </a:gs>
                <a:gs pos="100000">
                  <a:srgbClr val="003060">
                    <a:alpha val="0"/>
                  </a:srgbClr>
                </a:gs>
              </a:gsLst>
              <a:lin ang="5400000"/>
            </a:gradFill>
          </p:spPr>
        </p:sp>
        <p:sp>
          <p:nvSpPr>
            <p:cNvPr id="9" name="TextBox 9"/>
            <p:cNvSpPr txBox="1"/>
            <p:nvPr/>
          </p:nvSpPr>
          <p:spPr>
            <a:xfrm>
              <a:off x="0" y="-57150"/>
              <a:ext cx="377516" cy="1290625"/>
            </a:xfrm>
            <a:prstGeom prst="rect">
              <a:avLst/>
            </a:prstGeom>
          </p:spPr>
          <p:txBody>
            <a:bodyPr lIns="50800" tIns="50800" rIns="50800" bIns="50800" rtlCol="0" anchor="ctr"/>
            <a:lstStyle/>
            <a:p>
              <a:pPr algn="ctr">
                <a:lnSpc>
                  <a:spcPts val="3500"/>
                </a:lnSpc>
              </a:pPr>
              <a:endParaRPr/>
            </a:p>
          </p:txBody>
        </p:sp>
      </p:grpSp>
      <p:sp>
        <p:nvSpPr>
          <p:cNvPr id="11" name="TextBox 11"/>
          <p:cNvSpPr txBox="1"/>
          <p:nvPr/>
        </p:nvSpPr>
        <p:spPr>
          <a:xfrm>
            <a:off x="5624746" y="2392798"/>
            <a:ext cx="7038508" cy="882934"/>
          </a:xfrm>
          <a:prstGeom prst="rect">
            <a:avLst/>
          </a:prstGeom>
        </p:spPr>
        <p:txBody>
          <a:bodyPr lIns="0" tIns="0" rIns="0" bIns="0" rtlCol="0" anchor="t">
            <a:spAutoFit/>
          </a:bodyPr>
          <a:lstStyle/>
          <a:p>
            <a:pPr algn="ctr">
              <a:lnSpc>
                <a:spcPts val="6499"/>
              </a:lnSpc>
            </a:pPr>
            <a:r>
              <a:rPr lang="en-US" sz="6700" dirty="0">
                <a:latin typeface="Garet Bold"/>
                <a:ea typeface="Garet Bold"/>
                <a:cs typeface="Garet Bold"/>
                <a:sym typeface="Garet Bold"/>
              </a:rPr>
              <a:t>OBJECTIVES</a:t>
            </a:r>
            <a:r>
              <a:rPr lang="en-US" sz="6700" b="1" dirty="0">
                <a:solidFill>
                  <a:srgbClr val="003060"/>
                </a:solidFill>
                <a:latin typeface="Garet Bold"/>
                <a:ea typeface="Garet Bold"/>
                <a:cs typeface="Garet Bold"/>
                <a:sym typeface="Garet Bold"/>
              </a:rPr>
              <a:t> </a:t>
            </a:r>
          </a:p>
        </p:txBody>
      </p:sp>
      <p:sp>
        <p:nvSpPr>
          <p:cNvPr id="12" name="TextBox 12"/>
          <p:cNvSpPr txBox="1"/>
          <p:nvPr/>
        </p:nvSpPr>
        <p:spPr>
          <a:xfrm>
            <a:off x="2380059" y="4232520"/>
            <a:ext cx="2352964" cy="313547"/>
          </a:xfrm>
          <a:prstGeom prst="rect">
            <a:avLst/>
          </a:prstGeom>
        </p:spPr>
        <p:txBody>
          <a:bodyPr lIns="0" tIns="0" rIns="0" bIns="0" rtlCol="0" anchor="t">
            <a:spAutoFit/>
          </a:bodyPr>
          <a:lstStyle/>
          <a:p>
            <a:pPr algn="l">
              <a:lnSpc>
                <a:spcPts val="2328"/>
              </a:lnSpc>
            </a:pPr>
            <a:r>
              <a:rPr lang="en-US" sz="2400" b="1" dirty="0">
                <a:latin typeface="Garet Bold"/>
                <a:ea typeface="Garet Bold"/>
                <a:cs typeface="Garet Bold"/>
                <a:sym typeface="Garet Bold"/>
              </a:rPr>
              <a:t>OBJECTIVE 01</a:t>
            </a:r>
          </a:p>
        </p:txBody>
      </p:sp>
      <p:sp>
        <p:nvSpPr>
          <p:cNvPr id="13" name="TextBox 13"/>
          <p:cNvSpPr txBox="1"/>
          <p:nvPr/>
        </p:nvSpPr>
        <p:spPr>
          <a:xfrm>
            <a:off x="2380059" y="7766545"/>
            <a:ext cx="2352964" cy="313547"/>
          </a:xfrm>
          <a:prstGeom prst="rect">
            <a:avLst/>
          </a:prstGeom>
        </p:spPr>
        <p:txBody>
          <a:bodyPr lIns="0" tIns="0" rIns="0" bIns="0" rtlCol="0" anchor="t">
            <a:spAutoFit/>
          </a:bodyPr>
          <a:lstStyle/>
          <a:p>
            <a:pPr algn="l">
              <a:lnSpc>
                <a:spcPts val="2328"/>
              </a:lnSpc>
            </a:pPr>
            <a:r>
              <a:rPr lang="en-US" sz="2400" b="1" dirty="0">
                <a:latin typeface="Garet Bold"/>
                <a:ea typeface="Garet Bold"/>
                <a:cs typeface="Garet Bold"/>
                <a:sym typeface="Garet Bold"/>
              </a:rPr>
              <a:t>OBJECTIVE 03</a:t>
            </a:r>
          </a:p>
        </p:txBody>
      </p:sp>
      <p:sp>
        <p:nvSpPr>
          <p:cNvPr id="14" name="TextBox 14"/>
          <p:cNvSpPr txBox="1"/>
          <p:nvPr/>
        </p:nvSpPr>
        <p:spPr>
          <a:xfrm>
            <a:off x="2380059" y="6009822"/>
            <a:ext cx="2352964" cy="313547"/>
          </a:xfrm>
          <a:prstGeom prst="rect">
            <a:avLst/>
          </a:prstGeom>
        </p:spPr>
        <p:txBody>
          <a:bodyPr lIns="0" tIns="0" rIns="0" bIns="0" rtlCol="0" anchor="t">
            <a:spAutoFit/>
          </a:bodyPr>
          <a:lstStyle/>
          <a:p>
            <a:pPr algn="l">
              <a:lnSpc>
                <a:spcPts val="2328"/>
              </a:lnSpc>
            </a:pPr>
            <a:r>
              <a:rPr lang="en-US" sz="2400" b="1" dirty="0">
                <a:latin typeface="Garet Bold"/>
                <a:ea typeface="Garet Bold"/>
                <a:cs typeface="Garet Bold"/>
                <a:sym typeface="Garet Bold"/>
              </a:rPr>
              <a:t>OBJECTIVE 02</a:t>
            </a:r>
          </a:p>
        </p:txBody>
      </p:sp>
      <p:sp>
        <p:nvSpPr>
          <p:cNvPr id="15" name="TextBox 15"/>
          <p:cNvSpPr txBox="1"/>
          <p:nvPr/>
        </p:nvSpPr>
        <p:spPr>
          <a:xfrm>
            <a:off x="10449854" y="6392043"/>
            <a:ext cx="2352964" cy="313547"/>
          </a:xfrm>
          <a:prstGeom prst="rect">
            <a:avLst/>
          </a:prstGeom>
        </p:spPr>
        <p:txBody>
          <a:bodyPr lIns="0" tIns="0" rIns="0" bIns="0" rtlCol="0" anchor="t">
            <a:spAutoFit/>
          </a:bodyPr>
          <a:lstStyle/>
          <a:p>
            <a:pPr algn="l">
              <a:lnSpc>
                <a:spcPts val="2328"/>
              </a:lnSpc>
            </a:pPr>
            <a:r>
              <a:rPr lang="en-US" sz="2400" b="1" dirty="0">
                <a:latin typeface="Garet Bold"/>
                <a:ea typeface="Garet Bold"/>
                <a:cs typeface="Garet Bold"/>
                <a:sym typeface="Garet Bold"/>
              </a:rPr>
              <a:t>OBJECTIVE 05</a:t>
            </a:r>
          </a:p>
        </p:txBody>
      </p:sp>
      <p:sp>
        <p:nvSpPr>
          <p:cNvPr id="16" name="TextBox 16"/>
          <p:cNvSpPr txBox="1"/>
          <p:nvPr/>
        </p:nvSpPr>
        <p:spPr>
          <a:xfrm>
            <a:off x="2380059" y="4559434"/>
            <a:ext cx="5185866" cy="695768"/>
          </a:xfrm>
          <a:prstGeom prst="rect">
            <a:avLst/>
          </a:prstGeom>
        </p:spPr>
        <p:txBody>
          <a:bodyPr lIns="0" tIns="0" rIns="0" bIns="0" rtlCol="0" anchor="t">
            <a:spAutoFit/>
          </a:bodyPr>
          <a:lstStyle/>
          <a:p>
            <a:pPr>
              <a:lnSpc>
                <a:spcPts val="2800"/>
              </a:lnSpc>
            </a:pPr>
            <a:r>
              <a:rPr lang="en-US" sz="2000" dirty="0"/>
              <a:t>To</a:t>
            </a:r>
            <a:r>
              <a:rPr lang="en-US" sz="2000" b="1" dirty="0"/>
              <a:t> check how well orders are delivered on time and in full</a:t>
            </a:r>
            <a:r>
              <a:rPr lang="en-US" sz="2000" dirty="0"/>
              <a:t> across customers, cities, and months.</a:t>
            </a:r>
            <a:endParaRPr lang="en-US" sz="2000" dirty="0">
              <a:solidFill>
                <a:srgbClr val="000000"/>
              </a:solidFill>
              <a:latin typeface="Open Sans"/>
              <a:ea typeface="Open Sans"/>
              <a:cs typeface="Open Sans"/>
              <a:sym typeface="Open Sans"/>
            </a:endParaRPr>
          </a:p>
        </p:txBody>
      </p:sp>
      <p:sp>
        <p:nvSpPr>
          <p:cNvPr id="17" name="TextBox 17"/>
          <p:cNvSpPr txBox="1"/>
          <p:nvPr/>
        </p:nvSpPr>
        <p:spPr>
          <a:xfrm>
            <a:off x="10449854" y="5149581"/>
            <a:ext cx="5157211" cy="695768"/>
          </a:xfrm>
          <a:prstGeom prst="rect">
            <a:avLst/>
          </a:prstGeom>
        </p:spPr>
        <p:txBody>
          <a:bodyPr lIns="0" tIns="0" rIns="0" bIns="0" rtlCol="0" anchor="t">
            <a:spAutoFit/>
          </a:bodyPr>
          <a:lstStyle/>
          <a:p>
            <a:pPr>
              <a:lnSpc>
                <a:spcPts val="2800"/>
              </a:lnSpc>
            </a:pPr>
            <a:r>
              <a:rPr lang="en-US" sz="2000" dirty="0"/>
              <a:t>To </a:t>
            </a:r>
            <a:r>
              <a:rPr lang="en-US" sz="2000" b="1" dirty="0"/>
              <a:t>understand trends over time</a:t>
            </a:r>
            <a:r>
              <a:rPr lang="en-US" sz="2000" dirty="0"/>
              <a:t> and see whether service levels are improving or not.</a:t>
            </a:r>
            <a:endParaRPr lang="en-US" sz="2000" dirty="0">
              <a:solidFill>
                <a:srgbClr val="000000"/>
              </a:solidFill>
              <a:latin typeface="Open Sans"/>
              <a:ea typeface="Open Sans"/>
              <a:cs typeface="Open Sans"/>
              <a:sym typeface="Open Sans"/>
            </a:endParaRPr>
          </a:p>
        </p:txBody>
      </p:sp>
      <p:sp>
        <p:nvSpPr>
          <p:cNvPr id="18" name="TextBox 18"/>
          <p:cNvSpPr txBox="1"/>
          <p:nvPr/>
        </p:nvSpPr>
        <p:spPr>
          <a:xfrm>
            <a:off x="2380059" y="6465860"/>
            <a:ext cx="5185866" cy="694614"/>
          </a:xfrm>
          <a:prstGeom prst="rect">
            <a:avLst/>
          </a:prstGeom>
        </p:spPr>
        <p:txBody>
          <a:bodyPr lIns="0" tIns="0" rIns="0" bIns="0" rtlCol="0" anchor="t">
            <a:spAutoFit/>
          </a:bodyPr>
          <a:lstStyle/>
          <a:p>
            <a:pPr>
              <a:lnSpc>
                <a:spcPts val="2800"/>
              </a:lnSpc>
            </a:pPr>
            <a:r>
              <a:rPr lang="en-US" sz="2000" dirty="0"/>
              <a:t>To </a:t>
            </a:r>
            <a:r>
              <a:rPr lang="en-US" sz="2000" b="1" dirty="0"/>
              <a:t>identify customers and cities with poor delivery performance</a:t>
            </a:r>
            <a:r>
              <a:rPr lang="en-US" sz="2000" dirty="0"/>
              <a:t> that need immediate attention.</a:t>
            </a:r>
            <a:r>
              <a:rPr lang="en-US" sz="2000" dirty="0">
                <a:solidFill>
                  <a:srgbClr val="000000"/>
                </a:solidFill>
                <a:latin typeface="Open Sans"/>
                <a:ea typeface="Open Sans"/>
                <a:cs typeface="Open Sans"/>
                <a:sym typeface="Open Sans"/>
              </a:rPr>
              <a:t>.</a:t>
            </a:r>
          </a:p>
        </p:txBody>
      </p:sp>
      <p:sp>
        <p:nvSpPr>
          <p:cNvPr id="19" name="TextBox 19"/>
          <p:cNvSpPr txBox="1"/>
          <p:nvPr/>
        </p:nvSpPr>
        <p:spPr>
          <a:xfrm>
            <a:off x="10449854" y="6718957"/>
            <a:ext cx="5157211" cy="695768"/>
          </a:xfrm>
          <a:prstGeom prst="rect">
            <a:avLst/>
          </a:prstGeom>
        </p:spPr>
        <p:txBody>
          <a:bodyPr lIns="0" tIns="0" rIns="0" bIns="0" rtlCol="0" anchor="t">
            <a:spAutoFit/>
          </a:bodyPr>
          <a:lstStyle/>
          <a:p>
            <a:pPr>
              <a:lnSpc>
                <a:spcPts val="2800"/>
              </a:lnSpc>
            </a:pPr>
            <a:r>
              <a:rPr lang="en-US" sz="2000" dirty="0"/>
              <a:t>To </a:t>
            </a:r>
            <a:r>
              <a:rPr lang="en-US" sz="2000" b="1" dirty="0"/>
              <a:t>support business decisions</a:t>
            </a:r>
            <a:r>
              <a:rPr lang="en-US" sz="2000" dirty="0"/>
              <a:t> by highlighting problem areas using data-driven insights.</a:t>
            </a:r>
            <a:endParaRPr lang="en-US" sz="2000" dirty="0">
              <a:solidFill>
                <a:srgbClr val="000000"/>
              </a:solidFill>
              <a:latin typeface="Open Sans"/>
              <a:ea typeface="Open Sans"/>
              <a:cs typeface="Open Sans"/>
              <a:sym typeface="Open Sans"/>
            </a:endParaRPr>
          </a:p>
        </p:txBody>
      </p:sp>
      <p:sp>
        <p:nvSpPr>
          <p:cNvPr id="20" name="Freeform 20"/>
          <p:cNvSpPr/>
          <p:nvPr/>
        </p:nvSpPr>
        <p:spPr>
          <a:xfrm flipH="1">
            <a:off x="14218007" y="9045591"/>
            <a:ext cx="1689934" cy="805023"/>
          </a:xfrm>
          <a:custGeom>
            <a:avLst/>
            <a:gdLst/>
            <a:ahLst/>
            <a:cxnLst/>
            <a:rect l="l" t="t" r="r" b="b"/>
            <a:pathLst>
              <a:path w="1689934" h="805023">
                <a:moveTo>
                  <a:pt x="1689934" y="0"/>
                </a:moveTo>
                <a:lnTo>
                  <a:pt x="0" y="0"/>
                </a:lnTo>
                <a:lnTo>
                  <a:pt x="0" y="805023"/>
                </a:lnTo>
                <a:lnTo>
                  <a:pt x="1689934" y="805023"/>
                </a:lnTo>
                <a:lnTo>
                  <a:pt x="1689934"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TextBox 21">
            <a:extLst>
              <a:ext uri="{FF2B5EF4-FFF2-40B4-BE49-F238E27FC236}">
                <a16:creationId xmlns:a16="http://schemas.microsoft.com/office/drawing/2014/main" id="{08F780B5-C1FD-D21A-9477-E71530446E05}"/>
              </a:ext>
            </a:extLst>
          </p:cNvPr>
          <p:cNvSpPr txBox="1"/>
          <p:nvPr/>
        </p:nvSpPr>
        <p:spPr>
          <a:xfrm>
            <a:off x="2286000" y="8255845"/>
            <a:ext cx="5185866" cy="646331"/>
          </a:xfrm>
          <a:prstGeom prst="rect">
            <a:avLst/>
          </a:prstGeom>
          <a:noFill/>
        </p:spPr>
        <p:txBody>
          <a:bodyPr wrap="square">
            <a:spAutoFit/>
          </a:bodyPr>
          <a:lstStyle/>
          <a:p>
            <a:r>
              <a:rPr lang="en-US" dirty="0"/>
              <a:t>To </a:t>
            </a:r>
            <a:r>
              <a:rPr lang="en-US" b="1" dirty="0"/>
              <a:t>compare actual delivery performance with target levels</a:t>
            </a:r>
            <a:r>
              <a:rPr lang="en-US" dirty="0"/>
              <a:t> and find performance gaps.</a:t>
            </a:r>
            <a:endParaRPr lang="en-IN" dirty="0"/>
          </a:p>
        </p:txBody>
      </p:sp>
      <p:sp>
        <p:nvSpPr>
          <p:cNvPr id="23" name="TextBox 13">
            <a:extLst>
              <a:ext uri="{FF2B5EF4-FFF2-40B4-BE49-F238E27FC236}">
                <a16:creationId xmlns:a16="http://schemas.microsoft.com/office/drawing/2014/main" id="{BEB31BC2-C181-8F2E-7694-E3AE398C4196}"/>
              </a:ext>
            </a:extLst>
          </p:cNvPr>
          <p:cNvSpPr txBox="1"/>
          <p:nvPr/>
        </p:nvSpPr>
        <p:spPr>
          <a:xfrm>
            <a:off x="10449854" y="4771724"/>
            <a:ext cx="2352964" cy="313547"/>
          </a:xfrm>
          <a:prstGeom prst="rect">
            <a:avLst/>
          </a:prstGeom>
        </p:spPr>
        <p:txBody>
          <a:bodyPr lIns="0" tIns="0" rIns="0" bIns="0" rtlCol="0" anchor="t">
            <a:spAutoFit/>
          </a:bodyPr>
          <a:lstStyle/>
          <a:p>
            <a:pPr algn="l">
              <a:lnSpc>
                <a:spcPts val="2328"/>
              </a:lnSpc>
            </a:pPr>
            <a:r>
              <a:rPr lang="en-US" sz="2400" b="1" dirty="0">
                <a:latin typeface="Garet Bold"/>
                <a:ea typeface="Garet Bold"/>
                <a:cs typeface="Garet Bold"/>
                <a:sym typeface="Garet Bold"/>
              </a:rPr>
              <a:t>OBJECTIVE 04</a:t>
            </a:r>
          </a:p>
        </p:txBody>
      </p:sp>
      <p:pic>
        <p:nvPicPr>
          <p:cNvPr id="24" name="Picture 23">
            <a:extLst>
              <a:ext uri="{FF2B5EF4-FFF2-40B4-BE49-F238E27FC236}">
                <a16:creationId xmlns:a16="http://schemas.microsoft.com/office/drawing/2014/main" id="{96A4B5ED-2EF3-7549-9B37-9C0403B9E8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86423" y="149465"/>
            <a:ext cx="856777" cy="816675"/>
          </a:xfrm>
          <a:prstGeom prst="rect">
            <a:avLst/>
          </a:prstGeom>
        </p:spPr>
      </p:pic>
      <p:sp>
        <p:nvSpPr>
          <p:cNvPr id="25" name="TextBox 12">
            <a:extLst>
              <a:ext uri="{FF2B5EF4-FFF2-40B4-BE49-F238E27FC236}">
                <a16:creationId xmlns:a16="http://schemas.microsoft.com/office/drawing/2014/main" id="{269A2AA1-6471-AE37-1D65-F97AC2CF3ADB}"/>
              </a:ext>
            </a:extLst>
          </p:cNvPr>
          <p:cNvSpPr txBox="1"/>
          <p:nvPr/>
        </p:nvSpPr>
        <p:spPr>
          <a:xfrm>
            <a:off x="2743200" y="684374"/>
            <a:ext cx="2352964" cy="344325"/>
          </a:xfrm>
          <a:prstGeom prst="rect">
            <a:avLst/>
          </a:prstGeom>
        </p:spPr>
        <p:txBody>
          <a:bodyPr lIns="0" tIns="0" rIns="0" bIns="0" rtlCol="0" anchor="t">
            <a:spAutoFit/>
          </a:bodyPr>
          <a:lstStyle/>
          <a:p>
            <a:pPr algn="l">
              <a:lnSpc>
                <a:spcPts val="2328"/>
              </a:lnSpc>
            </a:pPr>
            <a:r>
              <a:rPr lang="en-US" sz="3200" b="1" dirty="0" err="1">
                <a:solidFill>
                  <a:schemeClr val="tx1">
                    <a:lumMod val="85000"/>
                    <a:lumOff val="15000"/>
                  </a:schemeClr>
                </a:solidFill>
                <a:latin typeface="Garet Bold"/>
                <a:ea typeface="Garet Bold"/>
                <a:cs typeface="Garet Bold"/>
                <a:sym typeface="Garet Bold"/>
              </a:rPr>
              <a:t>tliQ</a:t>
            </a:r>
            <a:r>
              <a:rPr lang="en-US" sz="3200" b="1" dirty="0">
                <a:solidFill>
                  <a:schemeClr val="tx1">
                    <a:lumMod val="85000"/>
                    <a:lumOff val="15000"/>
                  </a:schemeClr>
                </a:solidFill>
                <a:latin typeface="Garet Bold"/>
                <a:ea typeface="Garet Bold"/>
                <a:cs typeface="Garet Bold"/>
                <a:sym typeface="Garet Bold"/>
              </a:rPr>
              <a:t> Mart</a:t>
            </a:r>
          </a:p>
        </p:txBody>
      </p:sp>
      <p:sp>
        <p:nvSpPr>
          <p:cNvPr id="26" name="Arrow: Pentagon 25">
            <a:extLst>
              <a:ext uri="{FF2B5EF4-FFF2-40B4-BE49-F238E27FC236}">
                <a16:creationId xmlns:a16="http://schemas.microsoft.com/office/drawing/2014/main" id="{21892F55-AAB5-072F-B993-00270B491AE9}"/>
              </a:ext>
            </a:extLst>
          </p:cNvPr>
          <p:cNvSpPr/>
          <p:nvPr/>
        </p:nvSpPr>
        <p:spPr>
          <a:xfrm>
            <a:off x="76200" y="1632896"/>
            <a:ext cx="4191000" cy="853939"/>
          </a:xfrm>
          <a:prstGeom prst="homePlate">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ln w="0"/>
              <a:solidFill>
                <a:schemeClr val="accent1"/>
              </a:solidFill>
              <a:effectLst>
                <a:outerShdw blurRad="38100" dist="25400" dir="5400000" algn="ctr" rotWithShape="0">
                  <a:srgbClr val="6E747A">
                    <a:alpha val="43000"/>
                  </a:srgbClr>
                </a:outerShdw>
              </a:effectLst>
            </a:endParaRPr>
          </a:p>
        </p:txBody>
      </p:sp>
      <p:sp>
        <p:nvSpPr>
          <p:cNvPr id="27" name="Right Triangle 26">
            <a:extLst>
              <a:ext uri="{FF2B5EF4-FFF2-40B4-BE49-F238E27FC236}">
                <a16:creationId xmlns:a16="http://schemas.microsoft.com/office/drawing/2014/main" id="{788ADD84-1F73-B74F-2A58-A0CD476A25A1}"/>
              </a:ext>
            </a:extLst>
          </p:cNvPr>
          <p:cNvSpPr/>
          <p:nvPr/>
        </p:nvSpPr>
        <p:spPr>
          <a:xfrm rot="16200000">
            <a:off x="402754" y="1006948"/>
            <a:ext cx="299396" cy="952499"/>
          </a:xfrm>
          <a:prstGeom prst="rtTriangle">
            <a:avLst/>
          </a:prstGeom>
          <a:solidFill>
            <a:schemeClr val="tx1">
              <a:lumMod val="50000"/>
              <a:lumOff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060">
                <a:alpha val="100000"/>
              </a:srgbClr>
            </a:gs>
            <a:gs pos="100000">
              <a:srgbClr val="003060">
                <a:alpha val="0"/>
              </a:srgbClr>
            </a:gs>
          </a:gsLst>
          <a:lin ang="5400000"/>
        </a:gradFill>
        <a:effectLst/>
      </p:bgPr>
    </p:bg>
    <p:spTree>
      <p:nvGrpSpPr>
        <p:cNvPr id="1" name="">
          <a:extLst>
            <a:ext uri="{FF2B5EF4-FFF2-40B4-BE49-F238E27FC236}">
              <a16:creationId xmlns:a16="http://schemas.microsoft.com/office/drawing/2014/main" id="{453AD29E-DE70-F648-2A33-B86355BEB026}"/>
            </a:ext>
          </a:extLst>
        </p:cNvPr>
        <p:cNvGrpSpPr/>
        <p:nvPr/>
      </p:nvGrpSpPr>
      <p:grpSpPr>
        <a:xfrm>
          <a:off x="0" y="0"/>
          <a:ext cx="0" cy="0"/>
          <a:chOff x="0" y="0"/>
          <a:chExt cx="0" cy="0"/>
        </a:xfrm>
      </p:grpSpPr>
      <p:sp>
        <p:nvSpPr>
          <p:cNvPr id="2" name="TextBox 24">
            <a:extLst>
              <a:ext uri="{FF2B5EF4-FFF2-40B4-BE49-F238E27FC236}">
                <a16:creationId xmlns:a16="http://schemas.microsoft.com/office/drawing/2014/main" id="{7E038EDE-FD74-0EE9-18D9-B6A23A5F6C60}"/>
              </a:ext>
            </a:extLst>
          </p:cNvPr>
          <p:cNvSpPr txBox="1"/>
          <p:nvPr/>
        </p:nvSpPr>
        <p:spPr>
          <a:xfrm>
            <a:off x="1092152" y="197929"/>
            <a:ext cx="15543577" cy="833562"/>
          </a:xfrm>
          <a:prstGeom prst="rect">
            <a:avLst/>
          </a:prstGeom>
        </p:spPr>
        <p:txBody>
          <a:bodyPr wrap="square" lIns="0" tIns="0" rIns="0" bIns="0" rtlCol="0" anchor="t">
            <a:spAutoFit/>
          </a:bodyPr>
          <a:lstStyle/>
          <a:p>
            <a:pPr algn="ctr">
              <a:lnSpc>
                <a:spcPts val="6499"/>
              </a:lnSpc>
            </a:pPr>
            <a:r>
              <a:rPr lang="en-US" sz="5400" b="1" dirty="0"/>
              <a:t>Ad Hoc Analysis: Key Insights &amp; Findings</a:t>
            </a:r>
            <a:endParaRPr lang="en-US" sz="5400" b="1" dirty="0">
              <a:solidFill>
                <a:srgbClr val="FFFFFF"/>
              </a:solidFill>
              <a:latin typeface="Garet Bold"/>
              <a:ea typeface="Garet Bold"/>
              <a:cs typeface="Garet Bold"/>
              <a:sym typeface="Garet Bold"/>
            </a:endParaRPr>
          </a:p>
        </p:txBody>
      </p:sp>
      <p:sp>
        <p:nvSpPr>
          <p:cNvPr id="3" name="TextBox 24">
            <a:extLst>
              <a:ext uri="{FF2B5EF4-FFF2-40B4-BE49-F238E27FC236}">
                <a16:creationId xmlns:a16="http://schemas.microsoft.com/office/drawing/2014/main" id="{B088077F-B572-DC30-56AE-4368625B6B12}"/>
              </a:ext>
            </a:extLst>
          </p:cNvPr>
          <p:cNvSpPr txBox="1"/>
          <p:nvPr/>
        </p:nvSpPr>
        <p:spPr>
          <a:xfrm>
            <a:off x="304799" y="1257300"/>
            <a:ext cx="3518941" cy="807978"/>
          </a:xfrm>
          <a:prstGeom prst="rect">
            <a:avLst/>
          </a:prstGeom>
        </p:spPr>
        <p:txBody>
          <a:bodyPr wrap="square" lIns="0" tIns="0" rIns="0" bIns="0" rtlCol="0" anchor="t">
            <a:spAutoFit/>
          </a:bodyPr>
          <a:lstStyle>
            <a:defPPr>
              <a:defRPr lang="en-US"/>
            </a:defPPr>
            <a:lvl1pPr algn="ctr">
              <a:lnSpc>
                <a:spcPts val="6499"/>
              </a:lnSpc>
              <a:defRPr sz="5400"/>
            </a:lvl1pPr>
          </a:lstStyle>
          <a:p>
            <a:r>
              <a:rPr lang="en-US" dirty="0">
                <a:sym typeface="Garet Bold"/>
              </a:rPr>
              <a:t> </a:t>
            </a:r>
            <a:r>
              <a:rPr lang="en-US" sz="4000" b="1" dirty="0">
                <a:sym typeface="Garet Bold"/>
              </a:rPr>
              <a:t>Important KPIs</a:t>
            </a:r>
          </a:p>
        </p:txBody>
      </p:sp>
      <p:pic>
        <p:nvPicPr>
          <p:cNvPr id="4" name="Picture 3">
            <a:extLst>
              <a:ext uri="{FF2B5EF4-FFF2-40B4-BE49-F238E27FC236}">
                <a16:creationId xmlns:a16="http://schemas.microsoft.com/office/drawing/2014/main" id="{D8AE553E-3CD8-3C65-46E0-645E1482BE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6782324"/>
            <a:ext cx="2057400" cy="11430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B1198606-C1A3-56BF-5C24-09D9ABB0E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882" y="3088597"/>
            <a:ext cx="3505200" cy="2204803"/>
          </a:xfrm>
          <a:prstGeom prst="rect">
            <a:avLst/>
          </a:prstGeom>
          <a:ln>
            <a:noFill/>
          </a:ln>
          <a:effectLst>
            <a:outerShdw blurRad="292100" dist="139700" dir="2700000" algn="tl" rotWithShape="0">
              <a:srgbClr val="333333">
                <a:alpha val="65000"/>
              </a:srgbClr>
            </a:outerShdw>
          </a:effectLst>
        </p:spPr>
      </p:pic>
      <p:pic>
        <p:nvPicPr>
          <p:cNvPr id="27" name="Picture 26">
            <a:extLst>
              <a:ext uri="{FF2B5EF4-FFF2-40B4-BE49-F238E27FC236}">
                <a16:creationId xmlns:a16="http://schemas.microsoft.com/office/drawing/2014/main" id="{2070023A-F2D4-F9E5-1321-8F403927B3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3095468"/>
            <a:ext cx="4151664" cy="2204802"/>
          </a:xfrm>
          <a:prstGeom prst="rect">
            <a:avLst/>
          </a:prstGeom>
          <a:ln>
            <a:no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26CFC4A6-D048-3CC9-56BD-0D216B943C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9032" y="6751886"/>
            <a:ext cx="2895600" cy="1162819"/>
          </a:xfrm>
          <a:prstGeom prst="rect">
            <a:avLst/>
          </a:prstGeom>
          <a:ln>
            <a:noFill/>
          </a:ln>
          <a:effectLst>
            <a:outerShdw blurRad="292100" dist="139700" dir="2700000" algn="tl" rotWithShape="0">
              <a:srgbClr val="333333">
                <a:alpha val="65000"/>
              </a:srgbClr>
            </a:outerShdw>
          </a:effectLst>
        </p:spPr>
      </p:pic>
      <p:pic>
        <p:nvPicPr>
          <p:cNvPr id="35" name="Picture 34">
            <a:extLst>
              <a:ext uri="{FF2B5EF4-FFF2-40B4-BE49-F238E27FC236}">
                <a16:creationId xmlns:a16="http://schemas.microsoft.com/office/drawing/2014/main" id="{C15D2B58-B822-1A28-AF5D-F3E3710417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9923" y="3091096"/>
            <a:ext cx="4373381" cy="2204802"/>
          </a:xfrm>
          <a:prstGeom prst="rect">
            <a:avLst/>
          </a:prstGeom>
          <a:ln>
            <a:noFill/>
          </a:ln>
          <a:effectLst>
            <a:outerShdw blurRad="292100" dist="139700" dir="2700000" algn="tl" rotWithShape="0">
              <a:srgbClr val="333333">
                <a:alpha val="65000"/>
              </a:srgbClr>
            </a:outerShdw>
          </a:effectLst>
        </p:spPr>
      </p:pic>
      <p:pic>
        <p:nvPicPr>
          <p:cNvPr id="37" name="Picture 36">
            <a:extLst>
              <a:ext uri="{FF2B5EF4-FFF2-40B4-BE49-F238E27FC236}">
                <a16:creationId xmlns:a16="http://schemas.microsoft.com/office/drawing/2014/main" id="{3DEE817E-ED33-076C-EF9C-7D754F4829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19688" y="6747514"/>
            <a:ext cx="3269105" cy="1162819"/>
          </a:xfrm>
          <a:prstGeom prst="rect">
            <a:avLst/>
          </a:prstGeom>
          <a:ln>
            <a:noFill/>
          </a:ln>
          <a:effectLst>
            <a:outerShdw blurRad="292100" dist="139700" dir="2700000" algn="tl" rotWithShape="0">
              <a:srgbClr val="333333">
                <a:alpha val="65000"/>
              </a:srgbClr>
            </a:outerShdw>
          </a:effectLst>
        </p:spPr>
      </p:pic>
      <p:pic>
        <p:nvPicPr>
          <p:cNvPr id="39" name="Picture 38">
            <a:extLst>
              <a:ext uri="{FF2B5EF4-FFF2-40B4-BE49-F238E27FC236}">
                <a16:creationId xmlns:a16="http://schemas.microsoft.com/office/drawing/2014/main" id="{A0152D6E-2194-5A88-6390-F42765EE63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14338" y="3088597"/>
            <a:ext cx="4555122" cy="2211673"/>
          </a:xfrm>
          <a:prstGeom prst="rect">
            <a:avLst/>
          </a:prstGeom>
          <a:ln>
            <a:noFill/>
          </a:ln>
          <a:effectLst>
            <a:outerShdw blurRad="292100" dist="139700" dir="2700000" algn="tl" rotWithShape="0">
              <a:srgbClr val="333333">
                <a:alpha val="65000"/>
              </a:srgbClr>
            </a:outerShdw>
          </a:effectLst>
        </p:spPr>
      </p:pic>
      <p:pic>
        <p:nvPicPr>
          <p:cNvPr id="41" name="Picture 40">
            <a:extLst>
              <a:ext uri="{FF2B5EF4-FFF2-40B4-BE49-F238E27FC236}">
                <a16:creationId xmlns:a16="http://schemas.microsoft.com/office/drawing/2014/main" id="{A5C98FF7-D13E-581D-516E-5D253FC2D9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993849" y="6747514"/>
            <a:ext cx="3396100" cy="1162819"/>
          </a:xfrm>
          <a:prstGeom prst="rect">
            <a:avLst/>
          </a:prstGeom>
          <a:ln>
            <a:noFill/>
          </a:ln>
          <a:effectLst>
            <a:outerShdw blurRad="292100" dist="139700" dir="2700000" algn="tl" rotWithShape="0">
              <a:srgbClr val="333333">
                <a:alpha val="65000"/>
              </a:srgbClr>
            </a:outerShdw>
          </a:effectLst>
        </p:spPr>
      </p:pic>
      <p:sp>
        <p:nvSpPr>
          <p:cNvPr id="43" name="Arrow: Down 42">
            <a:extLst>
              <a:ext uri="{FF2B5EF4-FFF2-40B4-BE49-F238E27FC236}">
                <a16:creationId xmlns:a16="http://schemas.microsoft.com/office/drawing/2014/main" id="{9B9C4A86-0023-47E8-2276-7300C7C07728}"/>
              </a:ext>
            </a:extLst>
          </p:cNvPr>
          <p:cNvSpPr/>
          <p:nvPr/>
        </p:nvSpPr>
        <p:spPr>
          <a:xfrm>
            <a:off x="1849424" y="5654183"/>
            <a:ext cx="221717" cy="833562"/>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45" name="Arrow: Down 44">
            <a:extLst>
              <a:ext uri="{FF2B5EF4-FFF2-40B4-BE49-F238E27FC236}">
                <a16:creationId xmlns:a16="http://schemas.microsoft.com/office/drawing/2014/main" id="{CB5FF76B-A211-7AA4-B83C-44A402363CBB}"/>
              </a:ext>
            </a:extLst>
          </p:cNvPr>
          <p:cNvSpPr/>
          <p:nvPr/>
        </p:nvSpPr>
        <p:spPr>
          <a:xfrm>
            <a:off x="6079020" y="5614606"/>
            <a:ext cx="221717" cy="833562"/>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47" name="Arrow: Down 46">
            <a:extLst>
              <a:ext uri="{FF2B5EF4-FFF2-40B4-BE49-F238E27FC236}">
                <a16:creationId xmlns:a16="http://schemas.microsoft.com/office/drawing/2014/main" id="{AD33A933-0958-9741-75BB-AC42C8BDD50B}"/>
              </a:ext>
            </a:extLst>
          </p:cNvPr>
          <p:cNvSpPr/>
          <p:nvPr/>
        </p:nvSpPr>
        <p:spPr>
          <a:xfrm>
            <a:off x="10674896" y="5607111"/>
            <a:ext cx="221717" cy="833562"/>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49" name="Arrow: Down 48">
            <a:extLst>
              <a:ext uri="{FF2B5EF4-FFF2-40B4-BE49-F238E27FC236}">
                <a16:creationId xmlns:a16="http://schemas.microsoft.com/office/drawing/2014/main" id="{4D74A1E6-5056-61DA-AC7B-45CBE9FDBEED}"/>
              </a:ext>
            </a:extLst>
          </p:cNvPr>
          <p:cNvSpPr/>
          <p:nvPr/>
        </p:nvSpPr>
        <p:spPr>
          <a:xfrm>
            <a:off x="15470182" y="5672413"/>
            <a:ext cx="221717" cy="833562"/>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55" name="TextBox 24">
            <a:extLst>
              <a:ext uri="{FF2B5EF4-FFF2-40B4-BE49-F238E27FC236}">
                <a16:creationId xmlns:a16="http://schemas.microsoft.com/office/drawing/2014/main" id="{3EF4AA53-9813-9F95-C057-003F07692A24}"/>
              </a:ext>
            </a:extLst>
          </p:cNvPr>
          <p:cNvSpPr txBox="1"/>
          <p:nvPr/>
        </p:nvSpPr>
        <p:spPr>
          <a:xfrm>
            <a:off x="283882" y="8219903"/>
            <a:ext cx="3352800" cy="833562"/>
          </a:xfrm>
          <a:prstGeom prst="rect">
            <a:avLst/>
          </a:prstGeom>
        </p:spPr>
        <p:txBody>
          <a:bodyPr wrap="square" lIns="0" tIns="0" rIns="0" bIns="0" rtlCol="0" anchor="t">
            <a:spAutoFit/>
          </a:bodyPr>
          <a:lstStyle>
            <a:defPPr>
              <a:defRPr lang="en-US"/>
            </a:defPPr>
            <a:lvl1pPr algn="ctr">
              <a:lnSpc>
                <a:spcPts val="6499"/>
              </a:lnSpc>
              <a:defRPr sz="5400"/>
            </a:lvl1pPr>
          </a:lstStyle>
          <a:p>
            <a:r>
              <a:rPr lang="en-US" dirty="0">
                <a:sym typeface="Garet Bold"/>
              </a:rPr>
              <a:t> </a:t>
            </a:r>
            <a:r>
              <a:rPr lang="en-US" sz="2400" b="1" dirty="0">
                <a:sym typeface="Garet Bold"/>
              </a:rPr>
              <a:t>Total Orders</a:t>
            </a:r>
          </a:p>
        </p:txBody>
      </p:sp>
      <p:sp>
        <p:nvSpPr>
          <p:cNvPr id="56" name="TextBox 24">
            <a:extLst>
              <a:ext uri="{FF2B5EF4-FFF2-40B4-BE49-F238E27FC236}">
                <a16:creationId xmlns:a16="http://schemas.microsoft.com/office/drawing/2014/main" id="{149DCC1B-B577-1D02-14B5-A5A6EB75E702}"/>
              </a:ext>
            </a:extLst>
          </p:cNvPr>
          <p:cNvSpPr txBox="1"/>
          <p:nvPr/>
        </p:nvSpPr>
        <p:spPr>
          <a:xfrm>
            <a:off x="4590432" y="8259883"/>
            <a:ext cx="3352800" cy="807978"/>
          </a:xfrm>
          <a:prstGeom prst="rect">
            <a:avLst/>
          </a:prstGeom>
        </p:spPr>
        <p:txBody>
          <a:bodyPr wrap="square" lIns="0" tIns="0" rIns="0" bIns="0" rtlCol="0" anchor="t">
            <a:spAutoFit/>
          </a:bodyPr>
          <a:lstStyle>
            <a:defPPr>
              <a:defRPr lang="en-US"/>
            </a:defPPr>
            <a:lvl1pPr algn="ctr">
              <a:lnSpc>
                <a:spcPts val="6499"/>
              </a:lnSpc>
              <a:defRPr sz="5400"/>
            </a:lvl1pPr>
          </a:lstStyle>
          <a:p>
            <a:r>
              <a:rPr lang="en-US" dirty="0">
                <a:sym typeface="Garet Bold"/>
              </a:rPr>
              <a:t> </a:t>
            </a:r>
            <a:r>
              <a:rPr lang="en-US" sz="2400" b="1" dirty="0">
                <a:sym typeface="Garet Bold"/>
              </a:rPr>
              <a:t>On Time Delivered Orders</a:t>
            </a:r>
          </a:p>
        </p:txBody>
      </p:sp>
      <p:sp>
        <p:nvSpPr>
          <p:cNvPr id="57" name="TextBox 24">
            <a:extLst>
              <a:ext uri="{FF2B5EF4-FFF2-40B4-BE49-F238E27FC236}">
                <a16:creationId xmlns:a16="http://schemas.microsoft.com/office/drawing/2014/main" id="{8814879A-FA2E-AFDD-C078-A3F324F29767}"/>
              </a:ext>
            </a:extLst>
          </p:cNvPr>
          <p:cNvSpPr txBox="1"/>
          <p:nvPr/>
        </p:nvSpPr>
        <p:spPr>
          <a:xfrm>
            <a:off x="9144000" y="8217174"/>
            <a:ext cx="3352800" cy="807978"/>
          </a:xfrm>
          <a:prstGeom prst="rect">
            <a:avLst/>
          </a:prstGeom>
        </p:spPr>
        <p:txBody>
          <a:bodyPr wrap="square" lIns="0" tIns="0" rIns="0" bIns="0" rtlCol="0" anchor="t">
            <a:spAutoFit/>
          </a:bodyPr>
          <a:lstStyle>
            <a:defPPr>
              <a:defRPr lang="en-US"/>
            </a:defPPr>
            <a:lvl1pPr algn="ctr">
              <a:lnSpc>
                <a:spcPts val="6499"/>
              </a:lnSpc>
              <a:defRPr sz="5400"/>
            </a:lvl1pPr>
          </a:lstStyle>
          <a:p>
            <a:r>
              <a:rPr lang="en-US" dirty="0">
                <a:sym typeface="Garet Bold"/>
              </a:rPr>
              <a:t> </a:t>
            </a:r>
            <a:r>
              <a:rPr lang="en-US" sz="2400" b="1" dirty="0">
                <a:sym typeface="Garet Bold"/>
              </a:rPr>
              <a:t>In Full Delivered Orders</a:t>
            </a:r>
          </a:p>
        </p:txBody>
      </p:sp>
      <p:sp>
        <p:nvSpPr>
          <p:cNvPr id="58" name="TextBox 24">
            <a:extLst>
              <a:ext uri="{FF2B5EF4-FFF2-40B4-BE49-F238E27FC236}">
                <a16:creationId xmlns:a16="http://schemas.microsoft.com/office/drawing/2014/main" id="{FFD92DE6-23A5-5D3B-5034-AB5A0C270CE0}"/>
              </a:ext>
            </a:extLst>
          </p:cNvPr>
          <p:cNvSpPr txBox="1"/>
          <p:nvPr/>
        </p:nvSpPr>
        <p:spPr>
          <a:xfrm>
            <a:off x="13474284" y="8232695"/>
            <a:ext cx="4250851" cy="807978"/>
          </a:xfrm>
          <a:prstGeom prst="rect">
            <a:avLst/>
          </a:prstGeom>
        </p:spPr>
        <p:txBody>
          <a:bodyPr wrap="square" lIns="0" tIns="0" rIns="0" bIns="0" rtlCol="0" anchor="t">
            <a:spAutoFit/>
          </a:bodyPr>
          <a:lstStyle>
            <a:defPPr>
              <a:defRPr lang="en-US"/>
            </a:defPPr>
            <a:lvl1pPr algn="ctr">
              <a:lnSpc>
                <a:spcPts val="6499"/>
              </a:lnSpc>
              <a:defRPr sz="5400"/>
            </a:lvl1pPr>
          </a:lstStyle>
          <a:p>
            <a:r>
              <a:rPr lang="en-US" dirty="0">
                <a:sym typeface="Garet Bold"/>
              </a:rPr>
              <a:t> </a:t>
            </a:r>
            <a:r>
              <a:rPr lang="en-US" sz="2400" b="1" dirty="0">
                <a:sym typeface="Garet Bold"/>
              </a:rPr>
              <a:t>Ontime &amp;</a:t>
            </a:r>
            <a:r>
              <a:rPr lang="en-US" sz="2400" dirty="0">
                <a:sym typeface="Garet Bold"/>
              </a:rPr>
              <a:t> </a:t>
            </a:r>
            <a:r>
              <a:rPr lang="en-US" sz="2400" b="1" dirty="0" err="1">
                <a:sym typeface="Garet Bold"/>
              </a:rPr>
              <a:t>InFull</a:t>
            </a:r>
            <a:r>
              <a:rPr lang="en-US" sz="2400" b="1" dirty="0">
                <a:sym typeface="Garet Bold"/>
              </a:rPr>
              <a:t> Delivered Orders</a:t>
            </a:r>
          </a:p>
        </p:txBody>
      </p:sp>
      <p:pic>
        <p:nvPicPr>
          <p:cNvPr id="6" name="Picture 5">
            <a:extLst>
              <a:ext uri="{FF2B5EF4-FFF2-40B4-BE49-F238E27FC236}">
                <a16:creationId xmlns:a16="http://schemas.microsoft.com/office/drawing/2014/main" id="{F3811091-B004-818F-DD52-E4471BB5CD0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195848" y="99795"/>
            <a:ext cx="856777" cy="816675"/>
          </a:xfrm>
          <a:prstGeom prst="rect">
            <a:avLst/>
          </a:prstGeom>
        </p:spPr>
      </p:pic>
    </p:spTree>
    <p:extLst>
      <p:ext uri="{BB962C8B-B14F-4D97-AF65-F5344CB8AC3E}">
        <p14:creationId xmlns:p14="http://schemas.microsoft.com/office/powerpoint/2010/main" val="2113357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060">
                <a:alpha val="100000"/>
              </a:srgbClr>
            </a:gs>
            <a:gs pos="100000">
              <a:srgbClr val="003060">
                <a:alpha val="0"/>
              </a:srgbClr>
            </a:gs>
          </a:gsLst>
          <a:lin ang="5400000"/>
        </a:gradFill>
        <a:effectLst/>
      </p:bgPr>
    </p:bg>
    <p:spTree>
      <p:nvGrpSpPr>
        <p:cNvPr id="1" name="">
          <a:extLst>
            <a:ext uri="{FF2B5EF4-FFF2-40B4-BE49-F238E27FC236}">
              <a16:creationId xmlns:a16="http://schemas.microsoft.com/office/drawing/2014/main" id="{A9F9C86A-E9A3-7EDE-2731-4FAB9D592BC0}"/>
            </a:ext>
          </a:extLst>
        </p:cNvPr>
        <p:cNvGrpSpPr/>
        <p:nvPr/>
      </p:nvGrpSpPr>
      <p:grpSpPr>
        <a:xfrm>
          <a:off x="0" y="0"/>
          <a:ext cx="0" cy="0"/>
          <a:chOff x="0" y="0"/>
          <a:chExt cx="0" cy="0"/>
        </a:xfrm>
      </p:grpSpPr>
      <p:sp>
        <p:nvSpPr>
          <p:cNvPr id="2" name="TextBox 24">
            <a:extLst>
              <a:ext uri="{FF2B5EF4-FFF2-40B4-BE49-F238E27FC236}">
                <a16:creationId xmlns:a16="http://schemas.microsoft.com/office/drawing/2014/main" id="{795B1F8B-3628-C8C2-1EF1-62D88D901C43}"/>
              </a:ext>
            </a:extLst>
          </p:cNvPr>
          <p:cNvSpPr txBox="1"/>
          <p:nvPr/>
        </p:nvSpPr>
        <p:spPr>
          <a:xfrm>
            <a:off x="6400800" y="0"/>
            <a:ext cx="3518941" cy="807978"/>
          </a:xfrm>
          <a:prstGeom prst="rect">
            <a:avLst/>
          </a:prstGeom>
        </p:spPr>
        <p:txBody>
          <a:bodyPr wrap="square" lIns="0" tIns="0" rIns="0" bIns="0" rtlCol="0" anchor="t">
            <a:spAutoFit/>
          </a:bodyPr>
          <a:lstStyle>
            <a:defPPr>
              <a:defRPr lang="en-US"/>
            </a:defPPr>
            <a:lvl1pPr algn="ctr">
              <a:lnSpc>
                <a:spcPts val="6499"/>
              </a:lnSpc>
              <a:defRPr sz="5400"/>
            </a:lvl1pPr>
          </a:lstStyle>
          <a:p>
            <a:r>
              <a:rPr lang="en-US" dirty="0">
                <a:sym typeface="Garet Bold"/>
              </a:rPr>
              <a:t> </a:t>
            </a:r>
            <a:r>
              <a:rPr lang="en-US" sz="4000" b="1" dirty="0">
                <a:sym typeface="Garet Bold"/>
              </a:rPr>
              <a:t>Important KPIs</a:t>
            </a:r>
          </a:p>
        </p:txBody>
      </p:sp>
      <p:pic>
        <p:nvPicPr>
          <p:cNvPr id="3" name="Picture 2">
            <a:extLst>
              <a:ext uri="{FF2B5EF4-FFF2-40B4-BE49-F238E27FC236}">
                <a16:creationId xmlns:a16="http://schemas.microsoft.com/office/drawing/2014/main" id="{E20BF05B-63BD-B61E-4937-652CA80AC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7259" y="2293210"/>
            <a:ext cx="1295400" cy="679142"/>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6F900D7-A81E-0C99-A9BA-95B5C7109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6036" y="5334606"/>
            <a:ext cx="1295400" cy="67914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76C21D78-57FF-0DF5-DD56-8BA016844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6036" y="8347353"/>
            <a:ext cx="1295400" cy="66351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360A4BAD-E18B-3F4B-FB27-89B55FA4DE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32136" y="4110223"/>
            <a:ext cx="1219200" cy="69215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30E983E-D254-4E03-C785-9C4E902502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42378" y="5776603"/>
            <a:ext cx="1219200" cy="69215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74E5712-4AF1-23A9-8BC5-A67BDCFC81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086" y="509982"/>
            <a:ext cx="5257799" cy="237582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3A11B709-CFA8-F297-EF8B-C66160D9D3F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4086" y="6541017"/>
            <a:ext cx="5257799" cy="2510402"/>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CD3E13DE-DDA3-D54F-EAA4-FB549B5F75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76613" y="807978"/>
            <a:ext cx="6167956" cy="2375824"/>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AF8EEA7F-4A03-921B-CCBB-5E0DBDD5AA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76613" y="7429741"/>
            <a:ext cx="6167956" cy="2227922"/>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362DFC30-11BB-836C-31B3-96FB0FF1D84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4086" y="3517692"/>
            <a:ext cx="5257799" cy="2375825"/>
          </a:xfrm>
          <a:prstGeom prst="rect">
            <a:avLst/>
          </a:prstGeom>
          <a:ln>
            <a:noFill/>
          </a:ln>
          <a:effectLst>
            <a:outerShdw blurRad="292100" dist="139700" dir="2700000" algn="tl" rotWithShape="0">
              <a:srgbClr val="333333">
                <a:alpha val="65000"/>
              </a:srgbClr>
            </a:outerShdw>
          </a:effectLst>
        </p:spPr>
      </p:pic>
      <p:cxnSp>
        <p:nvCxnSpPr>
          <p:cNvPr id="16" name="Connector: Curved 15">
            <a:extLst>
              <a:ext uri="{FF2B5EF4-FFF2-40B4-BE49-F238E27FC236}">
                <a16:creationId xmlns:a16="http://schemas.microsoft.com/office/drawing/2014/main" id="{0CA620E1-2E35-C174-FF9F-EBD6CD9B52EB}"/>
              </a:ext>
            </a:extLst>
          </p:cNvPr>
          <p:cNvCxnSpPr>
            <a:cxnSpLocks/>
          </p:cNvCxnSpPr>
          <p:nvPr/>
        </p:nvCxnSpPr>
        <p:spPr>
          <a:xfrm>
            <a:off x="5988571" y="1733496"/>
            <a:ext cx="1707629" cy="895404"/>
          </a:xfrm>
          <a:prstGeom prst="curvedConnector3">
            <a:avLst/>
          </a:prstGeom>
          <a:ln w="28575">
            <a:prstDash val="sysDash"/>
            <a:tailEnd type="triangle"/>
          </a:ln>
        </p:spPr>
        <p:style>
          <a:lnRef idx="3">
            <a:schemeClr val="dk1"/>
          </a:lnRef>
          <a:fillRef idx="0">
            <a:schemeClr val="dk1"/>
          </a:fillRef>
          <a:effectRef idx="2">
            <a:schemeClr val="dk1"/>
          </a:effectRef>
          <a:fontRef idx="minor">
            <a:schemeClr val="tx1"/>
          </a:fontRef>
        </p:style>
      </p:cxnSp>
      <p:cxnSp>
        <p:nvCxnSpPr>
          <p:cNvPr id="18" name="Connector: Curved 17">
            <a:extLst>
              <a:ext uri="{FF2B5EF4-FFF2-40B4-BE49-F238E27FC236}">
                <a16:creationId xmlns:a16="http://schemas.microsoft.com/office/drawing/2014/main" id="{D80D305A-1624-58B9-28C6-0FF693A0F70B}"/>
              </a:ext>
            </a:extLst>
          </p:cNvPr>
          <p:cNvCxnSpPr>
            <a:cxnSpLocks/>
          </p:cNvCxnSpPr>
          <p:nvPr/>
        </p:nvCxnSpPr>
        <p:spPr>
          <a:xfrm>
            <a:off x="6014804" y="4778773"/>
            <a:ext cx="1707629" cy="895404"/>
          </a:xfrm>
          <a:prstGeom prst="curvedConnector3">
            <a:avLst/>
          </a:prstGeom>
          <a:ln w="28575">
            <a:prstDash val="sysDash"/>
            <a:tailEnd type="triangle"/>
          </a:ln>
        </p:spPr>
        <p:style>
          <a:lnRef idx="3">
            <a:schemeClr val="dk1"/>
          </a:lnRef>
          <a:fillRef idx="0">
            <a:schemeClr val="dk1"/>
          </a:fillRef>
          <a:effectRef idx="2">
            <a:schemeClr val="dk1"/>
          </a:effectRef>
          <a:fontRef idx="minor">
            <a:schemeClr val="tx1"/>
          </a:fontRef>
        </p:style>
      </p:cxnSp>
      <p:cxnSp>
        <p:nvCxnSpPr>
          <p:cNvPr id="19" name="Connector: Curved 18">
            <a:extLst>
              <a:ext uri="{FF2B5EF4-FFF2-40B4-BE49-F238E27FC236}">
                <a16:creationId xmlns:a16="http://schemas.microsoft.com/office/drawing/2014/main" id="{57C3F929-5196-56B3-690C-A9B98DC5CFEA}"/>
              </a:ext>
            </a:extLst>
          </p:cNvPr>
          <p:cNvCxnSpPr>
            <a:cxnSpLocks/>
          </p:cNvCxnSpPr>
          <p:nvPr/>
        </p:nvCxnSpPr>
        <p:spPr>
          <a:xfrm>
            <a:off x="5973581" y="7796217"/>
            <a:ext cx="1707629" cy="895404"/>
          </a:xfrm>
          <a:prstGeom prst="curvedConnector3">
            <a:avLst/>
          </a:prstGeom>
          <a:ln w="28575">
            <a:prstDash val="sysDash"/>
            <a:tailEnd type="triangle"/>
          </a:ln>
        </p:spPr>
        <p:style>
          <a:lnRef idx="3">
            <a:schemeClr val="dk1"/>
          </a:lnRef>
          <a:fillRef idx="0">
            <a:schemeClr val="dk1"/>
          </a:fillRef>
          <a:effectRef idx="2">
            <a:schemeClr val="dk1"/>
          </a:effectRef>
          <a:fontRef idx="minor">
            <a:schemeClr val="tx1"/>
          </a:fontRef>
        </p:style>
      </p:cxnSp>
      <p:sp>
        <p:nvSpPr>
          <p:cNvPr id="20" name="Arrow: Down 19">
            <a:extLst>
              <a:ext uri="{FF2B5EF4-FFF2-40B4-BE49-F238E27FC236}">
                <a16:creationId xmlns:a16="http://schemas.microsoft.com/office/drawing/2014/main" id="{4F9BE2AB-016C-B315-5911-EE9CEE3BAEFF}"/>
              </a:ext>
            </a:extLst>
          </p:cNvPr>
          <p:cNvSpPr/>
          <p:nvPr/>
        </p:nvSpPr>
        <p:spPr>
          <a:xfrm>
            <a:off x="13599855" y="3324837"/>
            <a:ext cx="283762" cy="692155"/>
          </a:xfrm>
          <a:prstGeom prst="downArrow">
            <a:avLst>
              <a:gd name="adj1" fmla="val 50000"/>
              <a:gd name="adj2" fmla="val 8093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21" name="Arrow: Down 20">
            <a:extLst>
              <a:ext uri="{FF2B5EF4-FFF2-40B4-BE49-F238E27FC236}">
                <a16:creationId xmlns:a16="http://schemas.microsoft.com/office/drawing/2014/main" id="{168D63BA-6CEB-47EA-082B-A68E38269DFD}"/>
              </a:ext>
            </a:extLst>
          </p:cNvPr>
          <p:cNvSpPr/>
          <p:nvPr/>
        </p:nvSpPr>
        <p:spPr>
          <a:xfrm rot="10800000">
            <a:off x="13599855" y="6644355"/>
            <a:ext cx="283762" cy="692155"/>
          </a:xfrm>
          <a:prstGeom prst="downArrow">
            <a:avLst>
              <a:gd name="adj1" fmla="val 50000"/>
              <a:gd name="adj2" fmla="val 80931"/>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2" name="TextBox 24">
            <a:extLst>
              <a:ext uri="{FF2B5EF4-FFF2-40B4-BE49-F238E27FC236}">
                <a16:creationId xmlns:a16="http://schemas.microsoft.com/office/drawing/2014/main" id="{74E8F648-BDF1-1CAF-91F0-BBF541784FA0}"/>
              </a:ext>
            </a:extLst>
          </p:cNvPr>
          <p:cNvSpPr txBox="1"/>
          <p:nvPr/>
        </p:nvSpPr>
        <p:spPr>
          <a:xfrm>
            <a:off x="12065336" y="-25584"/>
            <a:ext cx="3352800" cy="833562"/>
          </a:xfrm>
          <a:prstGeom prst="rect">
            <a:avLst/>
          </a:prstGeom>
        </p:spPr>
        <p:txBody>
          <a:bodyPr wrap="square" lIns="0" tIns="0" rIns="0" bIns="0" rtlCol="0" anchor="t">
            <a:spAutoFit/>
          </a:bodyPr>
          <a:lstStyle>
            <a:defPPr>
              <a:defRPr lang="en-US"/>
            </a:defPPr>
            <a:lvl1pPr algn="ctr">
              <a:lnSpc>
                <a:spcPts val="6499"/>
              </a:lnSpc>
              <a:defRPr sz="5400"/>
            </a:lvl1pPr>
          </a:lstStyle>
          <a:p>
            <a:r>
              <a:rPr lang="en-US" dirty="0">
                <a:sym typeface="Garet Bold"/>
              </a:rPr>
              <a:t> </a:t>
            </a:r>
            <a:r>
              <a:rPr lang="en-US" sz="2400" b="1" dirty="0">
                <a:sym typeface="Garet Bold"/>
              </a:rPr>
              <a:t>Line Fill Rate %</a:t>
            </a:r>
          </a:p>
        </p:txBody>
      </p:sp>
      <p:sp>
        <p:nvSpPr>
          <p:cNvPr id="23" name="TextBox 24">
            <a:extLst>
              <a:ext uri="{FF2B5EF4-FFF2-40B4-BE49-F238E27FC236}">
                <a16:creationId xmlns:a16="http://schemas.microsoft.com/office/drawing/2014/main" id="{166F34D3-2A83-2213-5054-2FB72D7DA445}"/>
              </a:ext>
            </a:extLst>
          </p:cNvPr>
          <p:cNvSpPr txBox="1"/>
          <p:nvPr/>
        </p:nvSpPr>
        <p:spPr>
          <a:xfrm>
            <a:off x="1131758" y="8806471"/>
            <a:ext cx="3516442" cy="807978"/>
          </a:xfrm>
          <a:prstGeom prst="rect">
            <a:avLst/>
          </a:prstGeom>
        </p:spPr>
        <p:txBody>
          <a:bodyPr wrap="square" lIns="0" tIns="0" rIns="0" bIns="0" rtlCol="0" anchor="t">
            <a:spAutoFit/>
          </a:bodyPr>
          <a:lstStyle>
            <a:defPPr>
              <a:defRPr lang="en-US"/>
            </a:defPPr>
            <a:lvl1pPr algn="ctr">
              <a:lnSpc>
                <a:spcPts val="6499"/>
              </a:lnSpc>
              <a:defRPr sz="5400"/>
            </a:lvl1pPr>
          </a:lstStyle>
          <a:p>
            <a:r>
              <a:rPr lang="en-US" dirty="0">
                <a:sym typeface="Garet Bold"/>
              </a:rPr>
              <a:t> </a:t>
            </a:r>
            <a:r>
              <a:rPr lang="en-US" sz="2400" b="1" dirty="0">
                <a:sym typeface="Garet Bold"/>
              </a:rPr>
              <a:t>On Time &amp; In full Delivery %</a:t>
            </a:r>
          </a:p>
        </p:txBody>
      </p:sp>
      <p:sp>
        <p:nvSpPr>
          <p:cNvPr id="27" name="TextBox 24">
            <a:extLst>
              <a:ext uri="{FF2B5EF4-FFF2-40B4-BE49-F238E27FC236}">
                <a16:creationId xmlns:a16="http://schemas.microsoft.com/office/drawing/2014/main" id="{B5B035C4-C298-283C-376D-42DBC66F4132}"/>
              </a:ext>
            </a:extLst>
          </p:cNvPr>
          <p:cNvSpPr txBox="1"/>
          <p:nvPr/>
        </p:nvSpPr>
        <p:spPr>
          <a:xfrm>
            <a:off x="1131758" y="2563899"/>
            <a:ext cx="3352800" cy="833562"/>
          </a:xfrm>
          <a:prstGeom prst="rect">
            <a:avLst/>
          </a:prstGeom>
        </p:spPr>
        <p:txBody>
          <a:bodyPr wrap="square" lIns="0" tIns="0" rIns="0" bIns="0" rtlCol="0" anchor="t">
            <a:spAutoFit/>
          </a:bodyPr>
          <a:lstStyle>
            <a:defPPr>
              <a:defRPr lang="en-US"/>
            </a:defPPr>
            <a:lvl1pPr algn="ctr">
              <a:lnSpc>
                <a:spcPts val="6499"/>
              </a:lnSpc>
              <a:defRPr sz="5400"/>
            </a:lvl1pPr>
          </a:lstStyle>
          <a:p>
            <a:r>
              <a:rPr lang="en-US" dirty="0">
                <a:sym typeface="Garet Bold"/>
              </a:rPr>
              <a:t> </a:t>
            </a:r>
            <a:r>
              <a:rPr lang="en-US" sz="2400" b="1" dirty="0">
                <a:sym typeface="Garet Bold"/>
              </a:rPr>
              <a:t>On Time Delivery %</a:t>
            </a:r>
          </a:p>
        </p:txBody>
      </p:sp>
      <p:sp>
        <p:nvSpPr>
          <p:cNvPr id="28" name="TextBox 24">
            <a:extLst>
              <a:ext uri="{FF2B5EF4-FFF2-40B4-BE49-F238E27FC236}">
                <a16:creationId xmlns:a16="http://schemas.microsoft.com/office/drawing/2014/main" id="{5B5F57E6-4480-2C98-D28D-68A7BFA420A1}"/>
              </a:ext>
            </a:extLst>
          </p:cNvPr>
          <p:cNvSpPr txBox="1"/>
          <p:nvPr/>
        </p:nvSpPr>
        <p:spPr>
          <a:xfrm>
            <a:off x="1219200" y="5596967"/>
            <a:ext cx="3352800" cy="833562"/>
          </a:xfrm>
          <a:prstGeom prst="rect">
            <a:avLst/>
          </a:prstGeom>
        </p:spPr>
        <p:txBody>
          <a:bodyPr wrap="square" lIns="0" tIns="0" rIns="0" bIns="0" rtlCol="0" anchor="t">
            <a:spAutoFit/>
          </a:bodyPr>
          <a:lstStyle>
            <a:defPPr>
              <a:defRPr lang="en-US"/>
            </a:defPPr>
            <a:lvl1pPr algn="ctr">
              <a:lnSpc>
                <a:spcPts val="6499"/>
              </a:lnSpc>
              <a:defRPr sz="5400"/>
            </a:lvl1pPr>
          </a:lstStyle>
          <a:p>
            <a:r>
              <a:rPr lang="en-US" dirty="0">
                <a:sym typeface="Garet Bold"/>
              </a:rPr>
              <a:t> </a:t>
            </a:r>
            <a:r>
              <a:rPr lang="en-US" sz="2400" b="1" dirty="0">
                <a:sym typeface="Garet Bold"/>
              </a:rPr>
              <a:t>In full Delivery %</a:t>
            </a:r>
          </a:p>
        </p:txBody>
      </p:sp>
      <p:sp>
        <p:nvSpPr>
          <p:cNvPr id="29" name="TextBox 24">
            <a:extLst>
              <a:ext uri="{FF2B5EF4-FFF2-40B4-BE49-F238E27FC236}">
                <a16:creationId xmlns:a16="http://schemas.microsoft.com/office/drawing/2014/main" id="{4B8E1DA4-450D-1B2D-E6F1-A400B9920C45}"/>
              </a:ext>
            </a:extLst>
          </p:cNvPr>
          <p:cNvSpPr txBox="1"/>
          <p:nvPr/>
        </p:nvSpPr>
        <p:spPr>
          <a:xfrm>
            <a:off x="12075578" y="9398684"/>
            <a:ext cx="3352800" cy="833562"/>
          </a:xfrm>
          <a:prstGeom prst="rect">
            <a:avLst/>
          </a:prstGeom>
        </p:spPr>
        <p:txBody>
          <a:bodyPr wrap="square" lIns="0" tIns="0" rIns="0" bIns="0" rtlCol="0" anchor="t">
            <a:spAutoFit/>
          </a:bodyPr>
          <a:lstStyle>
            <a:defPPr>
              <a:defRPr lang="en-US"/>
            </a:defPPr>
            <a:lvl1pPr algn="ctr">
              <a:lnSpc>
                <a:spcPts val="6499"/>
              </a:lnSpc>
              <a:defRPr sz="5400"/>
            </a:lvl1pPr>
          </a:lstStyle>
          <a:p>
            <a:r>
              <a:rPr lang="en-US" dirty="0">
                <a:sym typeface="Garet Bold"/>
              </a:rPr>
              <a:t> </a:t>
            </a:r>
            <a:r>
              <a:rPr lang="en-US" sz="2400" b="1" dirty="0" err="1">
                <a:sym typeface="Garet Bold"/>
              </a:rPr>
              <a:t>Volumn</a:t>
            </a:r>
            <a:r>
              <a:rPr lang="en-US" sz="2400" b="1" dirty="0">
                <a:sym typeface="Garet Bold"/>
              </a:rPr>
              <a:t> Fill Rate%</a:t>
            </a:r>
          </a:p>
        </p:txBody>
      </p:sp>
      <p:pic>
        <p:nvPicPr>
          <p:cNvPr id="8" name="Picture 7">
            <a:extLst>
              <a:ext uri="{FF2B5EF4-FFF2-40B4-BE49-F238E27FC236}">
                <a16:creationId xmlns:a16="http://schemas.microsoft.com/office/drawing/2014/main" id="{BD3E476F-8DC1-1CE5-00F4-C19BC3C0FB0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195848" y="99795"/>
            <a:ext cx="856777" cy="816675"/>
          </a:xfrm>
          <a:prstGeom prst="rect">
            <a:avLst/>
          </a:prstGeom>
        </p:spPr>
      </p:pic>
    </p:spTree>
    <p:extLst>
      <p:ext uri="{BB962C8B-B14F-4D97-AF65-F5344CB8AC3E}">
        <p14:creationId xmlns:p14="http://schemas.microsoft.com/office/powerpoint/2010/main" val="2995853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060">
                <a:alpha val="100000"/>
              </a:srgbClr>
            </a:gs>
            <a:gs pos="100000">
              <a:srgbClr val="003060">
                <a:alpha val="0"/>
              </a:srgbClr>
            </a:gs>
          </a:gsLst>
          <a:lin ang="5400000"/>
        </a:gradFill>
        <a:effectLst/>
      </p:bgPr>
    </p:bg>
    <p:spTree>
      <p:nvGrpSpPr>
        <p:cNvPr id="1" name="">
          <a:extLst>
            <a:ext uri="{FF2B5EF4-FFF2-40B4-BE49-F238E27FC236}">
              <a16:creationId xmlns:a16="http://schemas.microsoft.com/office/drawing/2014/main" id="{A54969CE-5554-0D68-4627-5FB854584A7A}"/>
            </a:ext>
          </a:extLst>
        </p:cNvPr>
        <p:cNvGrpSpPr/>
        <p:nvPr/>
      </p:nvGrpSpPr>
      <p:grpSpPr>
        <a:xfrm>
          <a:off x="0" y="0"/>
          <a:ext cx="0" cy="0"/>
          <a:chOff x="0" y="0"/>
          <a:chExt cx="0" cy="0"/>
        </a:xfrm>
      </p:grpSpPr>
      <p:pic>
        <p:nvPicPr>
          <p:cNvPr id="59" name="Picture 58">
            <a:extLst>
              <a:ext uri="{FF2B5EF4-FFF2-40B4-BE49-F238E27FC236}">
                <a16:creationId xmlns:a16="http://schemas.microsoft.com/office/drawing/2014/main" id="{A664A387-4370-4BC9-75CD-14E6C7B78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086" y="5448300"/>
            <a:ext cx="7421011" cy="4038600"/>
          </a:xfrm>
          <a:prstGeom prst="rect">
            <a:avLst/>
          </a:prstGeom>
          <a:ln>
            <a:noFill/>
          </a:ln>
          <a:effectLst>
            <a:outerShdw blurRad="292100" dist="139700" dir="2700000" algn="tl" rotWithShape="0">
              <a:srgbClr val="333333">
                <a:alpha val="65000"/>
              </a:srgbClr>
            </a:outerShdw>
          </a:effectLst>
        </p:spPr>
      </p:pic>
      <p:pic>
        <p:nvPicPr>
          <p:cNvPr id="61" name="Picture 60">
            <a:extLst>
              <a:ext uri="{FF2B5EF4-FFF2-40B4-BE49-F238E27FC236}">
                <a16:creationId xmlns:a16="http://schemas.microsoft.com/office/drawing/2014/main" id="{2111B4E4-B85D-9CCF-CB03-BDFDBE026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086" y="647700"/>
            <a:ext cx="7434914" cy="3784592"/>
          </a:xfrm>
          <a:prstGeom prst="rect">
            <a:avLst/>
          </a:prstGeom>
          <a:ln>
            <a:noFill/>
          </a:ln>
          <a:effectLst>
            <a:outerShdw blurRad="292100" dist="139700" dir="2700000" algn="tl" rotWithShape="0">
              <a:srgbClr val="333333">
                <a:alpha val="65000"/>
              </a:srgbClr>
            </a:outerShdw>
          </a:effectLst>
        </p:spPr>
      </p:pic>
      <p:pic>
        <p:nvPicPr>
          <p:cNvPr id="63" name="Picture 62">
            <a:extLst>
              <a:ext uri="{FF2B5EF4-FFF2-40B4-BE49-F238E27FC236}">
                <a16:creationId xmlns:a16="http://schemas.microsoft.com/office/drawing/2014/main" id="{D0AE9D3C-F6BF-C8D9-C91D-0A7A78AFC6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5576" y="647700"/>
            <a:ext cx="6401823" cy="3807702"/>
          </a:xfrm>
          <a:prstGeom prst="rect">
            <a:avLst/>
          </a:prstGeom>
          <a:ln>
            <a:noFill/>
          </a:ln>
          <a:effectLst>
            <a:outerShdw blurRad="292100" dist="139700" dir="2700000" algn="tl" rotWithShape="0">
              <a:srgbClr val="333333">
                <a:alpha val="65000"/>
              </a:srgbClr>
            </a:outerShdw>
          </a:effectLst>
        </p:spPr>
      </p:pic>
      <p:pic>
        <p:nvPicPr>
          <p:cNvPr id="65" name="Picture 64">
            <a:extLst>
              <a:ext uri="{FF2B5EF4-FFF2-40B4-BE49-F238E27FC236}">
                <a16:creationId xmlns:a16="http://schemas.microsoft.com/office/drawing/2014/main" id="{C6E1A719-6146-D66F-A9E3-90D87885FB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15577" y="5448300"/>
            <a:ext cx="6401822" cy="4038600"/>
          </a:xfrm>
          <a:prstGeom prst="rect">
            <a:avLst/>
          </a:prstGeom>
          <a:ln>
            <a:noFill/>
          </a:ln>
          <a:effectLst>
            <a:outerShdw blurRad="292100" dist="139700" dir="2700000" algn="tl" rotWithShape="0">
              <a:srgbClr val="333333">
                <a:alpha val="65000"/>
              </a:srgbClr>
            </a:outerShdw>
          </a:effectLst>
        </p:spPr>
      </p:pic>
      <p:cxnSp>
        <p:nvCxnSpPr>
          <p:cNvPr id="2" name="Connector: Curved 1">
            <a:extLst>
              <a:ext uri="{FF2B5EF4-FFF2-40B4-BE49-F238E27FC236}">
                <a16:creationId xmlns:a16="http://schemas.microsoft.com/office/drawing/2014/main" id="{83A0F76C-F11B-9EB1-C370-F7130BA763C2}"/>
              </a:ext>
            </a:extLst>
          </p:cNvPr>
          <p:cNvCxnSpPr>
            <a:cxnSpLocks/>
          </p:cNvCxnSpPr>
          <p:nvPr/>
        </p:nvCxnSpPr>
        <p:spPr>
          <a:xfrm>
            <a:off x="8458200" y="7591398"/>
            <a:ext cx="2438400" cy="523902"/>
          </a:xfrm>
          <a:prstGeom prst="curvedConnector3">
            <a:avLst>
              <a:gd name="adj1" fmla="val 50000"/>
            </a:avLst>
          </a:prstGeom>
          <a:ln w="28575">
            <a:prstDash val="sysDash"/>
            <a:tailEnd type="triangle"/>
          </a:ln>
        </p:spPr>
        <p:style>
          <a:lnRef idx="3">
            <a:schemeClr val="dk1"/>
          </a:lnRef>
          <a:fillRef idx="0">
            <a:schemeClr val="dk1"/>
          </a:fillRef>
          <a:effectRef idx="2">
            <a:schemeClr val="dk1"/>
          </a:effectRef>
          <a:fontRef idx="minor">
            <a:schemeClr val="tx1"/>
          </a:fontRef>
        </p:style>
      </p:cxnSp>
      <p:cxnSp>
        <p:nvCxnSpPr>
          <p:cNvPr id="3" name="Connector: Curved 2">
            <a:extLst>
              <a:ext uri="{FF2B5EF4-FFF2-40B4-BE49-F238E27FC236}">
                <a16:creationId xmlns:a16="http://schemas.microsoft.com/office/drawing/2014/main" id="{28C23C7A-FAA3-78DB-5D28-C39524DF0357}"/>
              </a:ext>
            </a:extLst>
          </p:cNvPr>
          <p:cNvCxnSpPr>
            <a:cxnSpLocks/>
          </p:cNvCxnSpPr>
          <p:nvPr/>
        </p:nvCxnSpPr>
        <p:spPr>
          <a:xfrm>
            <a:off x="8452588" y="2539996"/>
            <a:ext cx="2444012" cy="622304"/>
          </a:xfrm>
          <a:prstGeom prst="curvedConnector3">
            <a:avLst>
              <a:gd name="adj1" fmla="val 50000"/>
            </a:avLst>
          </a:prstGeom>
          <a:ln w="28575">
            <a:prstDash val="sysDash"/>
            <a:tailEnd type="triangle"/>
          </a:ln>
        </p:spPr>
        <p:style>
          <a:lnRef idx="3">
            <a:schemeClr val="dk1"/>
          </a:lnRef>
          <a:fillRef idx="0">
            <a:schemeClr val="dk1"/>
          </a:fillRef>
          <a:effectRef idx="2">
            <a:schemeClr val="dk1"/>
          </a:effectRef>
          <a:fontRef idx="minor">
            <a:schemeClr val="tx1"/>
          </a:fontRef>
        </p:style>
      </p:cxnSp>
      <p:sp>
        <p:nvSpPr>
          <p:cNvPr id="11" name="TextBox 24">
            <a:extLst>
              <a:ext uri="{FF2B5EF4-FFF2-40B4-BE49-F238E27FC236}">
                <a16:creationId xmlns:a16="http://schemas.microsoft.com/office/drawing/2014/main" id="{D6D2CAE4-9AEC-03FA-0C75-B68802D9819F}"/>
              </a:ext>
            </a:extLst>
          </p:cNvPr>
          <p:cNvSpPr txBox="1"/>
          <p:nvPr/>
        </p:nvSpPr>
        <p:spPr>
          <a:xfrm>
            <a:off x="3987444" y="-252738"/>
            <a:ext cx="10313112" cy="807978"/>
          </a:xfrm>
          <a:prstGeom prst="rect">
            <a:avLst/>
          </a:prstGeom>
        </p:spPr>
        <p:txBody>
          <a:bodyPr wrap="square" lIns="0" tIns="0" rIns="0" bIns="0" rtlCol="0" anchor="t">
            <a:spAutoFit/>
          </a:bodyPr>
          <a:lstStyle>
            <a:defPPr>
              <a:defRPr lang="en-US"/>
            </a:defPPr>
            <a:lvl1pPr algn="ctr">
              <a:lnSpc>
                <a:spcPts val="6499"/>
              </a:lnSpc>
              <a:defRPr sz="5400"/>
            </a:lvl1pPr>
          </a:lstStyle>
          <a:p>
            <a:r>
              <a:rPr lang="en-US" dirty="0">
                <a:sym typeface="Garet Bold"/>
              </a:rPr>
              <a:t> </a:t>
            </a:r>
            <a:r>
              <a:rPr lang="en-US" sz="2800" b="1" dirty="0">
                <a:sym typeface="Garet Bold"/>
              </a:rPr>
              <a:t>Order Lines , Line Fulfilled, LIFR% , Delay Days by Customer  &amp; Product</a:t>
            </a:r>
          </a:p>
        </p:txBody>
      </p:sp>
      <p:sp>
        <p:nvSpPr>
          <p:cNvPr id="13" name="TextBox 12">
            <a:extLst>
              <a:ext uri="{FF2B5EF4-FFF2-40B4-BE49-F238E27FC236}">
                <a16:creationId xmlns:a16="http://schemas.microsoft.com/office/drawing/2014/main" id="{AB61EE61-7012-D210-7A18-55DCA9905A72}"/>
              </a:ext>
            </a:extLst>
          </p:cNvPr>
          <p:cNvSpPr txBox="1"/>
          <p:nvPr/>
        </p:nvSpPr>
        <p:spPr>
          <a:xfrm>
            <a:off x="828063" y="4591522"/>
            <a:ext cx="16689336" cy="646331"/>
          </a:xfrm>
          <a:prstGeom prst="rect">
            <a:avLst/>
          </a:prstGeom>
          <a:noFill/>
        </p:spPr>
        <p:txBody>
          <a:bodyPr wrap="square">
            <a:spAutoFit/>
          </a:bodyPr>
          <a:lstStyle/>
          <a:p>
            <a:r>
              <a:rPr lang="en-US" b="1" dirty="0"/>
              <a:t>customers with high order volumes show lower fulfillment rates while average delivery delays remain around 1.5–1.8 days, indicating a need to improve fulfillment efficiency for key customers</a:t>
            </a:r>
            <a:r>
              <a:rPr lang="en-US" dirty="0"/>
              <a:t>.</a:t>
            </a:r>
            <a:endParaRPr lang="en-IN" dirty="0"/>
          </a:p>
        </p:txBody>
      </p:sp>
      <p:sp>
        <p:nvSpPr>
          <p:cNvPr id="15" name="TextBox 14">
            <a:extLst>
              <a:ext uri="{FF2B5EF4-FFF2-40B4-BE49-F238E27FC236}">
                <a16:creationId xmlns:a16="http://schemas.microsoft.com/office/drawing/2014/main" id="{A7CB508E-FAC0-3D9C-6886-B66D6FD42B31}"/>
              </a:ext>
            </a:extLst>
          </p:cNvPr>
          <p:cNvSpPr txBox="1"/>
          <p:nvPr/>
        </p:nvSpPr>
        <p:spPr>
          <a:xfrm>
            <a:off x="828063" y="9574967"/>
            <a:ext cx="16701828" cy="646331"/>
          </a:xfrm>
          <a:prstGeom prst="rect">
            <a:avLst/>
          </a:prstGeom>
          <a:noFill/>
        </p:spPr>
        <p:txBody>
          <a:bodyPr wrap="square">
            <a:spAutoFit/>
          </a:bodyPr>
          <a:lstStyle/>
          <a:p>
            <a:r>
              <a:rPr lang="en-US" b="1" dirty="0"/>
              <a:t>Across products</a:t>
            </a:r>
            <a:r>
              <a:rPr lang="en-US" dirty="0"/>
              <a:t>, </a:t>
            </a:r>
            <a:r>
              <a:rPr lang="en-US" b="1" dirty="0"/>
              <a:t>LIFR remains moderate (around 60–64%) with consistent delivery delays of ~1.6–1.7 days, indicating a systemic fulfillment and logistics efficiency issue rather than a product-specific problem</a:t>
            </a:r>
            <a:r>
              <a:rPr lang="en-US" dirty="0"/>
              <a:t>.</a:t>
            </a:r>
            <a:endParaRPr lang="en-IN" dirty="0"/>
          </a:p>
        </p:txBody>
      </p:sp>
      <p:pic>
        <p:nvPicPr>
          <p:cNvPr id="4" name="Picture 3">
            <a:extLst>
              <a:ext uri="{FF2B5EF4-FFF2-40B4-BE49-F238E27FC236}">
                <a16:creationId xmlns:a16="http://schemas.microsoft.com/office/drawing/2014/main" id="{BA922F28-F7AE-44E7-93CF-1AEF0FC83E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529891" y="48087"/>
            <a:ext cx="536023" cy="522747"/>
          </a:xfrm>
          <a:prstGeom prst="rect">
            <a:avLst/>
          </a:prstGeom>
        </p:spPr>
      </p:pic>
    </p:spTree>
    <p:extLst>
      <p:ext uri="{BB962C8B-B14F-4D97-AF65-F5344CB8AC3E}">
        <p14:creationId xmlns:p14="http://schemas.microsoft.com/office/powerpoint/2010/main" val="2597347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060">
                <a:alpha val="100000"/>
              </a:srgbClr>
            </a:gs>
            <a:gs pos="100000">
              <a:srgbClr val="003060">
                <a:alpha val="0"/>
              </a:srgbClr>
            </a:gs>
          </a:gsLst>
          <a:lin ang="5400000"/>
        </a:gradFill>
        <a:effectLst/>
      </p:bgPr>
    </p:bg>
    <p:spTree>
      <p:nvGrpSpPr>
        <p:cNvPr id="1" name="">
          <a:extLst>
            <a:ext uri="{FF2B5EF4-FFF2-40B4-BE49-F238E27FC236}">
              <a16:creationId xmlns:a16="http://schemas.microsoft.com/office/drawing/2014/main" id="{F56BED9E-2D71-DED5-16F1-47C98A6C9F16}"/>
            </a:ext>
          </a:extLst>
        </p:cNvPr>
        <p:cNvGrpSpPr/>
        <p:nvPr/>
      </p:nvGrpSpPr>
      <p:grpSpPr>
        <a:xfrm>
          <a:off x="0" y="0"/>
          <a:ext cx="0" cy="0"/>
          <a:chOff x="0" y="0"/>
          <a:chExt cx="0" cy="0"/>
        </a:xfrm>
      </p:grpSpPr>
      <p:pic>
        <p:nvPicPr>
          <p:cNvPr id="31" name="Picture 30">
            <a:extLst>
              <a:ext uri="{FF2B5EF4-FFF2-40B4-BE49-F238E27FC236}">
                <a16:creationId xmlns:a16="http://schemas.microsoft.com/office/drawing/2014/main" id="{B897A747-9142-AE73-1D0C-9B31534010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2743" y="2386292"/>
            <a:ext cx="8230749" cy="1991003"/>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F275F7F1-EEFF-E6CC-EF58-A871D389C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85763"/>
            <a:ext cx="6182588" cy="3991532"/>
          </a:xfrm>
          <a:prstGeom prst="rect">
            <a:avLst/>
          </a:prstGeom>
          <a:ln>
            <a:noFill/>
          </a:ln>
          <a:effectLst>
            <a:outerShdw blurRad="292100" dist="139700" dir="2700000" algn="tl" rotWithShape="0">
              <a:srgbClr val="333333">
                <a:alpha val="65000"/>
              </a:srgbClr>
            </a:outerShdw>
          </a:effectLst>
        </p:spPr>
      </p:pic>
      <p:pic>
        <p:nvPicPr>
          <p:cNvPr id="41" name="Picture 40">
            <a:extLst>
              <a:ext uri="{FF2B5EF4-FFF2-40B4-BE49-F238E27FC236}">
                <a16:creationId xmlns:a16="http://schemas.microsoft.com/office/drawing/2014/main" id="{F4B82AC3-D18B-1D6A-8938-8A3AC7F794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2744" y="7505700"/>
            <a:ext cx="8230749" cy="1686128"/>
          </a:xfrm>
          <a:prstGeom prst="rect">
            <a:avLst/>
          </a:prstGeom>
          <a:ln>
            <a:noFill/>
          </a:ln>
          <a:effectLst>
            <a:outerShdw blurRad="292100" dist="139700" dir="2700000" algn="tl" rotWithShape="0">
              <a:srgbClr val="333333">
                <a:alpha val="65000"/>
              </a:srgbClr>
            </a:outerShdw>
          </a:effectLst>
        </p:spPr>
      </p:pic>
      <p:pic>
        <p:nvPicPr>
          <p:cNvPr id="45" name="Picture 44">
            <a:extLst>
              <a:ext uri="{FF2B5EF4-FFF2-40B4-BE49-F238E27FC236}">
                <a16:creationId xmlns:a16="http://schemas.microsoft.com/office/drawing/2014/main" id="{C985FB9A-E170-80A5-1F1B-C0BEA98AE1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5676900"/>
            <a:ext cx="6182588" cy="3657600"/>
          </a:xfrm>
          <a:prstGeom prst="rect">
            <a:avLst/>
          </a:prstGeom>
          <a:ln>
            <a:noFill/>
          </a:ln>
          <a:effectLst>
            <a:outerShdw blurRad="292100" dist="139700" dir="2700000" algn="tl" rotWithShape="0">
              <a:srgbClr val="333333">
                <a:alpha val="65000"/>
              </a:srgbClr>
            </a:outerShdw>
          </a:effectLst>
        </p:spPr>
      </p:pic>
      <p:cxnSp>
        <p:nvCxnSpPr>
          <p:cNvPr id="2" name="Connector: Curved 1">
            <a:extLst>
              <a:ext uri="{FF2B5EF4-FFF2-40B4-BE49-F238E27FC236}">
                <a16:creationId xmlns:a16="http://schemas.microsoft.com/office/drawing/2014/main" id="{26D93D3C-403D-DF59-0BD7-11F750DD697B}"/>
              </a:ext>
            </a:extLst>
          </p:cNvPr>
          <p:cNvCxnSpPr>
            <a:cxnSpLocks/>
          </p:cNvCxnSpPr>
          <p:nvPr/>
        </p:nvCxnSpPr>
        <p:spPr>
          <a:xfrm>
            <a:off x="6899848" y="2381529"/>
            <a:ext cx="2015552" cy="1000264"/>
          </a:xfrm>
          <a:prstGeom prst="curvedConnector3">
            <a:avLst/>
          </a:prstGeom>
          <a:ln w="28575">
            <a:prstDash val="sysDash"/>
            <a:tailEnd type="triangle"/>
          </a:ln>
        </p:spPr>
        <p:style>
          <a:lnRef idx="3">
            <a:schemeClr val="dk1"/>
          </a:lnRef>
          <a:fillRef idx="0">
            <a:schemeClr val="dk1"/>
          </a:fillRef>
          <a:effectRef idx="2">
            <a:schemeClr val="dk1"/>
          </a:effectRef>
          <a:fontRef idx="minor">
            <a:schemeClr val="tx1"/>
          </a:fontRef>
        </p:style>
      </p:cxnSp>
      <p:cxnSp>
        <p:nvCxnSpPr>
          <p:cNvPr id="3" name="Connector: Curved 2">
            <a:extLst>
              <a:ext uri="{FF2B5EF4-FFF2-40B4-BE49-F238E27FC236}">
                <a16:creationId xmlns:a16="http://schemas.microsoft.com/office/drawing/2014/main" id="{4438A49A-6067-DEA6-10E6-527F70BA0A74}"/>
              </a:ext>
            </a:extLst>
          </p:cNvPr>
          <p:cNvCxnSpPr>
            <a:cxnSpLocks/>
          </p:cNvCxnSpPr>
          <p:nvPr/>
        </p:nvCxnSpPr>
        <p:spPr>
          <a:xfrm>
            <a:off x="6868618" y="7658100"/>
            <a:ext cx="2046782" cy="914400"/>
          </a:xfrm>
          <a:prstGeom prst="curvedConnector3">
            <a:avLst/>
          </a:prstGeom>
          <a:ln w="28575">
            <a:prstDash val="sysDash"/>
            <a:tailEnd type="triangle"/>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B427AABF-6FA4-115E-E105-8230B8D73A64}"/>
              </a:ext>
            </a:extLst>
          </p:cNvPr>
          <p:cNvSpPr txBox="1"/>
          <p:nvPr/>
        </p:nvSpPr>
        <p:spPr>
          <a:xfrm>
            <a:off x="9144000" y="503296"/>
            <a:ext cx="8077200" cy="1200329"/>
          </a:xfrm>
          <a:prstGeom prst="rect">
            <a:avLst/>
          </a:prstGeom>
          <a:noFill/>
        </p:spPr>
        <p:txBody>
          <a:bodyPr wrap="square" rtlCol="0">
            <a:spAutoFit/>
          </a:bodyPr>
          <a:lstStyle/>
          <a:p>
            <a:pPr algn="ctr"/>
            <a:r>
              <a:rPr lang="en-US" sz="3600" b="1" dirty="0"/>
              <a:t> OT% , IF% , OT&amp;IF%  vs Targets by City &amp;     Month</a:t>
            </a:r>
            <a:endParaRPr lang="en-IN" sz="3600" b="1" dirty="0"/>
          </a:p>
        </p:txBody>
      </p:sp>
      <p:sp>
        <p:nvSpPr>
          <p:cNvPr id="5" name="Star: 6 Points 4">
            <a:extLst>
              <a:ext uri="{FF2B5EF4-FFF2-40B4-BE49-F238E27FC236}">
                <a16:creationId xmlns:a16="http://schemas.microsoft.com/office/drawing/2014/main" id="{769CAF87-13DD-08E4-451B-D1A1B2BF3366}"/>
              </a:ext>
            </a:extLst>
          </p:cNvPr>
          <p:cNvSpPr/>
          <p:nvPr/>
        </p:nvSpPr>
        <p:spPr>
          <a:xfrm>
            <a:off x="8915400" y="646260"/>
            <a:ext cx="429759" cy="457200"/>
          </a:xfrm>
          <a:prstGeom prst="star6">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4512A467-F6E5-9F13-AC9B-76B7E7B39CE5}"/>
              </a:ext>
            </a:extLst>
          </p:cNvPr>
          <p:cNvSpPr txBox="1"/>
          <p:nvPr/>
        </p:nvSpPr>
        <p:spPr>
          <a:xfrm>
            <a:off x="8696117" y="4675477"/>
            <a:ext cx="9144000" cy="2554545"/>
          </a:xfrm>
          <a:prstGeom prst="rect">
            <a:avLst/>
          </a:prstGeom>
          <a:noFill/>
        </p:spPr>
        <p:txBody>
          <a:bodyPr wrap="square">
            <a:spAutoFit/>
          </a:bodyPr>
          <a:lstStyle/>
          <a:p>
            <a:pPr>
              <a:buNone/>
            </a:pPr>
            <a:r>
              <a:rPr lang="en-US" sz="2000" dirty="0"/>
              <a:t>Across all months, </a:t>
            </a:r>
            <a:r>
              <a:rPr lang="en-US" sz="2000" b="1" dirty="0"/>
              <a:t>OT%, IF%, and OT&amp;IF% are consistently much lower than their target values</a:t>
            </a:r>
            <a:r>
              <a:rPr lang="en-US" sz="2000" dirty="0"/>
              <a:t>, showing a continuous service gap.</a:t>
            </a:r>
          </a:p>
          <a:p>
            <a:pPr>
              <a:buNone/>
            </a:pPr>
            <a:endParaRPr lang="en-US" sz="2000" dirty="0"/>
          </a:p>
          <a:p>
            <a:pPr>
              <a:buNone/>
            </a:pPr>
            <a:r>
              <a:rPr lang="en-US" sz="2000" dirty="0"/>
              <a:t>Performance remains </a:t>
            </a:r>
            <a:r>
              <a:rPr lang="en-US" sz="2000" b="1" dirty="0"/>
              <a:t>almost flat from March to August</a:t>
            </a:r>
            <a:r>
              <a:rPr lang="en-US" sz="2000" dirty="0"/>
              <a:t>, which means there is no major improvement or decline over time.</a:t>
            </a:r>
          </a:p>
          <a:p>
            <a:pPr>
              <a:buNone/>
            </a:pPr>
            <a:endParaRPr lang="en-US" sz="2000" dirty="0"/>
          </a:p>
          <a:p>
            <a:pPr>
              <a:buNone/>
            </a:pPr>
            <a:r>
              <a:rPr lang="en-US" sz="2000" dirty="0"/>
              <a:t>Among cities, </a:t>
            </a:r>
            <a:r>
              <a:rPr lang="en-US" sz="2000" b="1" dirty="0"/>
              <a:t>Surat performs slightly better</a:t>
            </a:r>
            <a:r>
              <a:rPr lang="en-US" sz="2000" dirty="0"/>
              <a:t>, while </a:t>
            </a:r>
            <a:r>
              <a:rPr lang="en-US" sz="2000" b="1" dirty="0"/>
              <a:t>Vadodara shows the lowest OT% and OT&amp;IF%</a:t>
            </a:r>
            <a:r>
              <a:rPr lang="en-US" sz="2000" dirty="0"/>
              <a:t>, making it the biggest area for improvement.</a:t>
            </a:r>
          </a:p>
        </p:txBody>
      </p:sp>
      <p:pic>
        <p:nvPicPr>
          <p:cNvPr id="8" name="Picture 7">
            <a:extLst>
              <a:ext uri="{FF2B5EF4-FFF2-40B4-BE49-F238E27FC236}">
                <a16:creationId xmlns:a16="http://schemas.microsoft.com/office/drawing/2014/main" id="{67FB3F37-789A-0622-7F49-FAA49084CA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95848" y="99795"/>
            <a:ext cx="856777" cy="816675"/>
          </a:xfrm>
          <a:prstGeom prst="rect">
            <a:avLst/>
          </a:prstGeom>
        </p:spPr>
      </p:pic>
    </p:spTree>
    <p:extLst>
      <p:ext uri="{BB962C8B-B14F-4D97-AF65-F5344CB8AC3E}">
        <p14:creationId xmlns:p14="http://schemas.microsoft.com/office/powerpoint/2010/main" val="1366450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060">
                <a:alpha val="100000"/>
              </a:srgbClr>
            </a:gs>
            <a:gs pos="100000">
              <a:srgbClr val="003060">
                <a:alpha val="0"/>
              </a:srgbClr>
            </a:gs>
          </a:gsLst>
          <a:lin ang="5400000"/>
        </a:gradFill>
        <a:effectLst/>
      </p:bgPr>
    </p:bg>
    <p:spTree>
      <p:nvGrpSpPr>
        <p:cNvPr id="1" name="">
          <a:extLst>
            <a:ext uri="{FF2B5EF4-FFF2-40B4-BE49-F238E27FC236}">
              <a16:creationId xmlns:a16="http://schemas.microsoft.com/office/drawing/2014/main" id="{9F8A97A2-80E9-5626-E9D6-C2A801456ED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BAFB0BB-8BD3-4E66-F9A4-05E48411C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3601" y="952499"/>
            <a:ext cx="7620000" cy="4012853"/>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57F9A4AA-2B10-7078-3D5D-8ED10EA0A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45" y="952499"/>
            <a:ext cx="7330255" cy="4028467"/>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A663F9AA-EA58-F329-B84F-625AA8BCF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5626308"/>
            <a:ext cx="5425257" cy="439506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32C6B41-2125-1F2C-FAE7-26C58DE91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0055" y="6286500"/>
            <a:ext cx="4495800" cy="1676400"/>
          </a:xfrm>
          <a:prstGeom prst="rect">
            <a:avLst/>
          </a:prstGeom>
          <a:ln>
            <a:noFill/>
          </a:ln>
          <a:effectLst>
            <a:outerShdw blurRad="292100" dist="139700" dir="2700000" algn="tl" rotWithShape="0">
              <a:srgbClr val="333333">
                <a:alpha val="65000"/>
              </a:srgbClr>
            </a:outerShdw>
          </a:effectLst>
        </p:spPr>
      </p:pic>
      <p:cxnSp>
        <p:nvCxnSpPr>
          <p:cNvPr id="9" name="Connector: Curved 8">
            <a:extLst>
              <a:ext uri="{FF2B5EF4-FFF2-40B4-BE49-F238E27FC236}">
                <a16:creationId xmlns:a16="http://schemas.microsoft.com/office/drawing/2014/main" id="{C975B162-27E1-68A1-ACA7-327A0E6E8AF7}"/>
              </a:ext>
            </a:extLst>
          </p:cNvPr>
          <p:cNvCxnSpPr>
            <a:cxnSpLocks/>
          </p:cNvCxnSpPr>
          <p:nvPr/>
        </p:nvCxnSpPr>
        <p:spPr>
          <a:xfrm rot="16200000" flipH="1">
            <a:off x="1136331" y="5667531"/>
            <a:ext cx="2680339" cy="1600200"/>
          </a:xfrm>
          <a:prstGeom prst="curvedConnector2">
            <a:avLst/>
          </a:prstGeom>
          <a:ln w="28575">
            <a:prstDash val="sysDash"/>
            <a:tailEnd type="triangle"/>
          </a:ln>
        </p:spPr>
        <p:style>
          <a:lnRef idx="3">
            <a:schemeClr val="dk1"/>
          </a:lnRef>
          <a:fillRef idx="0">
            <a:schemeClr val="dk1"/>
          </a:fillRef>
          <a:effectRef idx="2">
            <a:schemeClr val="dk1"/>
          </a:effectRef>
          <a:fontRef idx="minor">
            <a:schemeClr val="tx1"/>
          </a:fontRef>
        </p:style>
      </p:cxnSp>
      <p:cxnSp>
        <p:nvCxnSpPr>
          <p:cNvPr id="29" name="Connector: Curved 28">
            <a:extLst>
              <a:ext uri="{FF2B5EF4-FFF2-40B4-BE49-F238E27FC236}">
                <a16:creationId xmlns:a16="http://schemas.microsoft.com/office/drawing/2014/main" id="{C0EEDA71-789F-A5AE-C8F2-703F8E53432F}"/>
              </a:ext>
            </a:extLst>
          </p:cNvPr>
          <p:cNvCxnSpPr>
            <a:cxnSpLocks/>
          </p:cNvCxnSpPr>
          <p:nvPr/>
        </p:nvCxnSpPr>
        <p:spPr>
          <a:xfrm rot="16200000" flipH="1">
            <a:off x="14439900" y="5257800"/>
            <a:ext cx="990600" cy="762000"/>
          </a:xfrm>
          <a:prstGeom prst="curvedConnector3">
            <a:avLst/>
          </a:prstGeom>
          <a:ln w="28575">
            <a:prstDash val="sysDash"/>
            <a:tailEnd type="triangle"/>
          </a:ln>
        </p:spPr>
        <p:style>
          <a:lnRef idx="3">
            <a:schemeClr val="dk1"/>
          </a:lnRef>
          <a:fillRef idx="0">
            <a:schemeClr val="dk1"/>
          </a:fillRef>
          <a:effectRef idx="2">
            <a:schemeClr val="dk1"/>
          </a:effectRef>
          <a:fontRef idx="minor">
            <a:schemeClr val="tx1"/>
          </a:fontRef>
        </p:style>
      </p:cxnSp>
      <p:sp>
        <p:nvSpPr>
          <p:cNvPr id="34" name="Star: 6 Points 33">
            <a:extLst>
              <a:ext uri="{FF2B5EF4-FFF2-40B4-BE49-F238E27FC236}">
                <a16:creationId xmlns:a16="http://schemas.microsoft.com/office/drawing/2014/main" id="{8C7B5544-6875-259D-067C-39123859F8AF}"/>
              </a:ext>
            </a:extLst>
          </p:cNvPr>
          <p:cNvSpPr/>
          <p:nvPr/>
        </p:nvSpPr>
        <p:spPr>
          <a:xfrm>
            <a:off x="3892392" y="207996"/>
            <a:ext cx="429759" cy="457200"/>
          </a:xfrm>
          <a:prstGeom prst="star6">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5" name="TextBox 34">
            <a:extLst>
              <a:ext uri="{FF2B5EF4-FFF2-40B4-BE49-F238E27FC236}">
                <a16:creationId xmlns:a16="http://schemas.microsoft.com/office/drawing/2014/main" id="{DFB21E7B-BB91-B0B5-3DB0-23AED263FAD9}"/>
              </a:ext>
            </a:extLst>
          </p:cNvPr>
          <p:cNvSpPr txBox="1"/>
          <p:nvPr/>
        </p:nvSpPr>
        <p:spPr>
          <a:xfrm>
            <a:off x="4419600" y="98886"/>
            <a:ext cx="10896600" cy="646331"/>
          </a:xfrm>
          <a:prstGeom prst="rect">
            <a:avLst/>
          </a:prstGeom>
          <a:noFill/>
        </p:spPr>
        <p:txBody>
          <a:bodyPr wrap="square" rtlCol="0">
            <a:spAutoFit/>
          </a:bodyPr>
          <a:lstStyle/>
          <a:p>
            <a:r>
              <a:rPr lang="en-US" sz="3600" b="1" dirty="0"/>
              <a:t> OT% , IF% , OT&amp;IF%  by Customer  &amp; Product</a:t>
            </a:r>
            <a:endParaRPr lang="en-IN" sz="3600" b="1" dirty="0"/>
          </a:p>
        </p:txBody>
      </p:sp>
      <p:sp>
        <p:nvSpPr>
          <p:cNvPr id="38" name="TextBox 37">
            <a:extLst>
              <a:ext uri="{FF2B5EF4-FFF2-40B4-BE49-F238E27FC236}">
                <a16:creationId xmlns:a16="http://schemas.microsoft.com/office/drawing/2014/main" id="{967FEFE0-5F1F-6F3C-3376-8B94264998FC}"/>
              </a:ext>
            </a:extLst>
          </p:cNvPr>
          <p:cNvSpPr txBox="1"/>
          <p:nvPr/>
        </p:nvSpPr>
        <p:spPr>
          <a:xfrm>
            <a:off x="9144000" y="8301396"/>
            <a:ext cx="9144000" cy="1908215"/>
          </a:xfrm>
          <a:prstGeom prst="rect">
            <a:avLst/>
          </a:prstGeom>
          <a:noFill/>
        </p:spPr>
        <p:txBody>
          <a:bodyPr wrap="square">
            <a:spAutoFit/>
          </a:bodyPr>
          <a:lstStyle/>
          <a:p>
            <a:pPr>
              <a:buNone/>
            </a:pPr>
            <a:endParaRPr lang="en-US" dirty="0"/>
          </a:p>
          <a:p>
            <a:pPr>
              <a:buNone/>
            </a:pPr>
            <a:r>
              <a:rPr lang="en-US" sz="2000" dirty="0"/>
              <a:t>Customers like </a:t>
            </a:r>
            <a:r>
              <a:rPr lang="en-US" sz="2000" b="1" dirty="0" err="1"/>
              <a:t>Coolblue</a:t>
            </a:r>
            <a:r>
              <a:rPr lang="en-US" sz="2000" b="1" dirty="0"/>
              <a:t>, Acclaimed Stores, and Lotus Mart</a:t>
            </a:r>
            <a:r>
              <a:rPr lang="en-US" sz="2000" dirty="0"/>
              <a:t> have </a:t>
            </a:r>
            <a:r>
              <a:rPr lang="en-US" sz="2000" b="1" dirty="0"/>
              <a:t>very low OT% and OT&amp;IF%</a:t>
            </a:r>
            <a:r>
              <a:rPr lang="en-US" sz="2000" dirty="0"/>
              <a:t>, making them high-risk customers.</a:t>
            </a:r>
          </a:p>
          <a:p>
            <a:pPr>
              <a:buNone/>
            </a:pPr>
            <a:endParaRPr lang="en-US" sz="2000" dirty="0"/>
          </a:p>
          <a:p>
            <a:pPr>
              <a:buNone/>
            </a:pPr>
            <a:r>
              <a:rPr lang="en-US" sz="2000" dirty="0"/>
              <a:t>Among cities, </a:t>
            </a:r>
            <a:r>
              <a:rPr lang="en-US" sz="2000" b="1" dirty="0"/>
              <a:t>Surat performs better</a:t>
            </a:r>
            <a:r>
              <a:rPr lang="en-US" sz="2000" dirty="0"/>
              <a:t>, while </a:t>
            </a:r>
            <a:r>
              <a:rPr lang="en-US" sz="2000" b="1" dirty="0"/>
              <a:t>Vadodara has the lowest OT% and OT&amp;IF%</a:t>
            </a:r>
            <a:r>
              <a:rPr lang="en-US" sz="2000" dirty="0"/>
              <a:t>, indicating bigger delivery challenges there.</a:t>
            </a:r>
          </a:p>
        </p:txBody>
      </p:sp>
      <p:sp>
        <p:nvSpPr>
          <p:cNvPr id="40" name="TextBox 39">
            <a:extLst>
              <a:ext uri="{FF2B5EF4-FFF2-40B4-BE49-F238E27FC236}">
                <a16:creationId xmlns:a16="http://schemas.microsoft.com/office/drawing/2014/main" id="{0717922C-EE8A-9E27-E09B-21EC1D0C7A07}"/>
              </a:ext>
            </a:extLst>
          </p:cNvPr>
          <p:cNvSpPr txBox="1"/>
          <p:nvPr/>
        </p:nvSpPr>
        <p:spPr>
          <a:xfrm>
            <a:off x="9136010" y="7006064"/>
            <a:ext cx="4214045" cy="1323439"/>
          </a:xfrm>
          <a:prstGeom prst="rect">
            <a:avLst/>
          </a:prstGeom>
          <a:noFill/>
        </p:spPr>
        <p:txBody>
          <a:bodyPr wrap="square">
            <a:spAutoFit/>
          </a:bodyPr>
          <a:lstStyle/>
          <a:p>
            <a:r>
              <a:rPr lang="en-US" sz="2000" dirty="0"/>
              <a:t>Most customers have </a:t>
            </a:r>
            <a:r>
              <a:rPr lang="en-US" sz="2000" b="1" dirty="0"/>
              <a:t>OT% around 70–73%</a:t>
            </a:r>
            <a:r>
              <a:rPr lang="en-US" sz="2000" dirty="0"/>
              <a:t>, but their </a:t>
            </a:r>
            <a:r>
              <a:rPr lang="en-US" sz="2000" b="1" dirty="0"/>
              <a:t>OT&amp;IF% is much lower</a:t>
            </a:r>
            <a:r>
              <a:rPr lang="en-US" sz="2000" dirty="0"/>
              <a:t>, showing delays and incomplete deliveries together</a:t>
            </a:r>
            <a:r>
              <a:rPr lang="en-US" dirty="0"/>
              <a:t>.</a:t>
            </a:r>
            <a:endParaRPr lang="en-IN" dirty="0"/>
          </a:p>
        </p:txBody>
      </p:sp>
      <p:pic>
        <p:nvPicPr>
          <p:cNvPr id="41" name="Picture 40">
            <a:extLst>
              <a:ext uri="{FF2B5EF4-FFF2-40B4-BE49-F238E27FC236}">
                <a16:creationId xmlns:a16="http://schemas.microsoft.com/office/drawing/2014/main" id="{3EB65A0A-D562-DEA8-FD19-64228EF9C1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195848" y="99795"/>
            <a:ext cx="856777" cy="816675"/>
          </a:xfrm>
          <a:prstGeom prst="rect">
            <a:avLst/>
          </a:prstGeom>
        </p:spPr>
      </p:pic>
    </p:spTree>
    <p:extLst>
      <p:ext uri="{BB962C8B-B14F-4D97-AF65-F5344CB8AC3E}">
        <p14:creationId xmlns:p14="http://schemas.microsoft.com/office/powerpoint/2010/main" val="1590738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3060">
                <a:alpha val="100000"/>
              </a:srgbClr>
            </a:gs>
            <a:gs pos="100000">
              <a:srgbClr val="003060">
                <a:alpha val="0"/>
              </a:srgbClr>
            </a:gs>
          </a:gsLst>
          <a:lin ang="5400000"/>
        </a:gradFill>
        <a:effectLst/>
      </p:bgPr>
    </p:bg>
    <p:spTree>
      <p:nvGrpSpPr>
        <p:cNvPr id="1" name="">
          <a:extLst>
            <a:ext uri="{FF2B5EF4-FFF2-40B4-BE49-F238E27FC236}">
              <a16:creationId xmlns:a16="http://schemas.microsoft.com/office/drawing/2014/main" id="{73829021-CF7A-D22A-84BB-D860E2727DA5}"/>
            </a:ext>
          </a:extLst>
        </p:cNvPr>
        <p:cNvGrpSpPr/>
        <p:nvPr/>
      </p:nvGrpSpPr>
      <p:grpSpPr>
        <a:xfrm>
          <a:off x="0" y="0"/>
          <a:ext cx="0" cy="0"/>
          <a:chOff x="0" y="0"/>
          <a:chExt cx="0" cy="0"/>
        </a:xfrm>
      </p:grpSpPr>
      <p:pic>
        <p:nvPicPr>
          <p:cNvPr id="39" name="Picture 38">
            <a:extLst>
              <a:ext uri="{FF2B5EF4-FFF2-40B4-BE49-F238E27FC236}">
                <a16:creationId xmlns:a16="http://schemas.microsoft.com/office/drawing/2014/main" id="{BAEF2A67-BAB9-2754-5223-7B04F9B962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45" y="3962400"/>
            <a:ext cx="8077200" cy="5500152"/>
          </a:xfrm>
          <a:prstGeom prst="rect">
            <a:avLst/>
          </a:prstGeom>
        </p:spPr>
      </p:pic>
      <p:pic>
        <p:nvPicPr>
          <p:cNvPr id="37" name="Picture 36">
            <a:extLst>
              <a:ext uri="{FF2B5EF4-FFF2-40B4-BE49-F238E27FC236}">
                <a16:creationId xmlns:a16="http://schemas.microsoft.com/office/drawing/2014/main" id="{002D99E7-2DC1-2DF9-216E-B524105C0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42900"/>
            <a:ext cx="7353925" cy="4543269"/>
          </a:xfrm>
          <a:prstGeom prst="rect">
            <a:avLst/>
          </a:prstGeom>
        </p:spPr>
      </p:pic>
      <p:cxnSp>
        <p:nvCxnSpPr>
          <p:cNvPr id="2" name="Connector: Curved 1">
            <a:extLst>
              <a:ext uri="{FF2B5EF4-FFF2-40B4-BE49-F238E27FC236}">
                <a16:creationId xmlns:a16="http://schemas.microsoft.com/office/drawing/2014/main" id="{9DFB4381-926A-DB62-D4EE-51B8458F953E}"/>
              </a:ext>
            </a:extLst>
          </p:cNvPr>
          <p:cNvCxnSpPr>
            <a:cxnSpLocks/>
          </p:cNvCxnSpPr>
          <p:nvPr/>
        </p:nvCxnSpPr>
        <p:spPr>
          <a:xfrm>
            <a:off x="7677462" y="2476500"/>
            <a:ext cx="1913745" cy="1857532"/>
          </a:xfrm>
          <a:prstGeom prst="curvedConnector3">
            <a:avLst>
              <a:gd name="adj1" fmla="val 50000"/>
            </a:avLst>
          </a:prstGeom>
          <a:ln w="28575">
            <a:prstDash val="sysDash"/>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8343C3FF-F7E7-3155-B0E1-0F7B1CB1A9BE}"/>
              </a:ext>
            </a:extLst>
          </p:cNvPr>
          <p:cNvSpPr txBox="1"/>
          <p:nvPr/>
        </p:nvSpPr>
        <p:spPr>
          <a:xfrm>
            <a:off x="11430000" y="952500"/>
            <a:ext cx="6172200" cy="1200329"/>
          </a:xfrm>
          <a:prstGeom prst="rect">
            <a:avLst/>
          </a:prstGeom>
          <a:noFill/>
        </p:spPr>
        <p:txBody>
          <a:bodyPr wrap="square" rtlCol="0">
            <a:spAutoFit/>
          </a:bodyPr>
          <a:lstStyle/>
          <a:p>
            <a:r>
              <a:rPr lang="en-US" sz="3600" b="1" dirty="0"/>
              <a:t> OT% , IF% , OT&amp;IF%  vs Avg Targets by Customer </a:t>
            </a:r>
            <a:endParaRPr lang="en-IN" sz="3600" b="1" dirty="0"/>
          </a:p>
        </p:txBody>
      </p:sp>
      <p:sp>
        <p:nvSpPr>
          <p:cNvPr id="9" name="Star: 6 Points 8">
            <a:extLst>
              <a:ext uri="{FF2B5EF4-FFF2-40B4-BE49-F238E27FC236}">
                <a16:creationId xmlns:a16="http://schemas.microsoft.com/office/drawing/2014/main" id="{781A171E-EF28-CE44-FE5C-3FFE6ADEEFF5}"/>
              </a:ext>
            </a:extLst>
          </p:cNvPr>
          <p:cNvSpPr/>
          <p:nvPr/>
        </p:nvSpPr>
        <p:spPr>
          <a:xfrm>
            <a:off x="10684198" y="1104900"/>
            <a:ext cx="429759" cy="457200"/>
          </a:xfrm>
          <a:prstGeom prst="star6">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5B7BD1DE-28F8-219B-C21D-8295101B08E4}"/>
              </a:ext>
            </a:extLst>
          </p:cNvPr>
          <p:cNvSpPr txBox="1"/>
          <p:nvPr/>
        </p:nvSpPr>
        <p:spPr>
          <a:xfrm>
            <a:off x="381000" y="5676900"/>
            <a:ext cx="7858593" cy="3785652"/>
          </a:xfrm>
          <a:prstGeom prst="rect">
            <a:avLst/>
          </a:prstGeom>
          <a:noFill/>
        </p:spPr>
        <p:txBody>
          <a:bodyPr wrap="square">
            <a:spAutoFit/>
          </a:bodyPr>
          <a:lstStyle/>
          <a:p>
            <a:pPr>
              <a:buNone/>
            </a:pPr>
            <a:r>
              <a:rPr lang="en-US" sz="2400" dirty="0"/>
              <a:t>Most customers have </a:t>
            </a:r>
            <a:r>
              <a:rPr lang="en-US" sz="2400" b="1" dirty="0"/>
              <a:t>OT% around 70–73%</a:t>
            </a:r>
            <a:r>
              <a:rPr lang="en-US" sz="2400" dirty="0"/>
              <a:t>, which is below the average OT target of nearly </a:t>
            </a:r>
            <a:r>
              <a:rPr lang="en-US" sz="2400" b="1" dirty="0"/>
              <a:t>88–91%</a:t>
            </a:r>
            <a:r>
              <a:rPr lang="en-US" sz="2400" dirty="0"/>
              <a:t>, showing delays in on-time delivery.</a:t>
            </a:r>
          </a:p>
          <a:p>
            <a:pPr>
              <a:buNone/>
            </a:pPr>
            <a:endParaRPr lang="en-US" sz="2400" dirty="0"/>
          </a:p>
          <a:p>
            <a:pPr>
              <a:buNone/>
            </a:pPr>
            <a:r>
              <a:rPr lang="en-US" sz="2400" b="1" dirty="0"/>
              <a:t>In-Full (IF%) performance is stronger than OT%</a:t>
            </a:r>
            <a:r>
              <a:rPr lang="en-US" sz="2400" dirty="0"/>
              <a:t> for many customers, but still does not meet the target levels.</a:t>
            </a:r>
          </a:p>
          <a:p>
            <a:pPr>
              <a:buNone/>
            </a:pPr>
            <a:endParaRPr lang="en-US" sz="2400" dirty="0"/>
          </a:p>
          <a:p>
            <a:pPr>
              <a:buNone/>
            </a:pPr>
            <a:r>
              <a:rPr lang="en-US" sz="2400" dirty="0"/>
              <a:t>Customers like </a:t>
            </a:r>
            <a:r>
              <a:rPr lang="en-US" sz="2400" b="1" dirty="0" err="1"/>
              <a:t>Coolblue</a:t>
            </a:r>
            <a:r>
              <a:rPr lang="en-US" sz="2400" b="1" dirty="0"/>
              <a:t>, Acclaimed Stores, and Lotus Mart</a:t>
            </a:r>
            <a:r>
              <a:rPr lang="en-US" sz="2400" dirty="0"/>
              <a:t> show </a:t>
            </a:r>
            <a:r>
              <a:rPr lang="en-US" sz="2400" b="1" dirty="0"/>
              <a:t>very low OT% and OT&amp;IF%</a:t>
            </a:r>
            <a:r>
              <a:rPr lang="en-US" sz="2400" dirty="0"/>
              <a:t>, making them key areas of concern.</a:t>
            </a:r>
          </a:p>
        </p:txBody>
      </p:sp>
      <p:sp>
        <p:nvSpPr>
          <p:cNvPr id="12" name="TextBox 11">
            <a:extLst>
              <a:ext uri="{FF2B5EF4-FFF2-40B4-BE49-F238E27FC236}">
                <a16:creationId xmlns:a16="http://schemas.microsoft.com/office/drawing/2014/main" id="{15C8DB51-3184-4A04-774C-2D2CC5F02563}"/>
              </a:ext>
            </a:extLst>
          </p:cNvPr>
          <p:cNvSpPr txBox="1"/>
          <p:nvPr/>
        </p:nvSpPr>
        <p:spPr>
          <a:xfrm>
            <a:off x="7677462" y="301228"/>
            <a:ext cx="1676400" cy="523220"/>
          </a:xfrm>
          <a:prstGeom prst="rect">
            <a:avLst/>
          </a:prstGeom>
          <a:noFill/>
        </p:spPr>
        <p:txBody>
          <a:bodyPr wrap="square" rtlCol="0">
            <a:spAutoFit/>
          </a:bodyPr>
          <a:lstStyle/>
          <a:p>
            <a:pPr algn="ctr"/>
            <a:r>
              <a:rPr lang="en-US" sz="2800" b="1" dirty="0"/>
              <a:t>Input</a:t>
            </a:r>
            <a:endParaRPr lang="en-IN" sz="2800" b="1" dirty="0"/>
          </a:p>
        </p:txBody>
      </p:sp>
      <p:sp>
        <p:nvSpPr>
          <p:cNvPr id="13" name="TextBox 12">
            <a:extLst>
              <a:ext uri="{FF2B5EF4-FFF2-40B4-BE49-F238E27FC236}">
                <a16:creationId xmlns:a16="http://schemas.microsoft.com/office/drawing/2014/main" id="{68807570-8D83-F277-CD8B-32CBD88C0F1F}"/>
              </a:ext>
            </a:extLst>
          </p:cNvPr>
          <p:cNvSpPr txBox="1"/>
          <p:nvPr/>
        </p:nvSpPr>
        <p:spPr>
          <a:xfrm>
            <a:off x="16459200" y="3305830"/>
            <a:ext cx="1676400" cy="954107"/>
          </a:xfrm>
          <a:prstGeom prst="rect">
            <a:avLst/>
          </a:prstGeom>
          <a:noFill/>
        </p:spPr>
        <p:txBody>
          <a:bodyPr wrap="square" rtlCol="0">
            <a:spAutoFit/>
          </a:bodyPr>
          <a:lstStyle/>
          <a:p>
            <a:pPr algn="ctr"/>
            <a:r>
              <a:rPr lang="en-US" sz="2800" b="1" dirty="0"/>
              <a:t>Output</a:t>
            </a:r>
          </a:p>
          <a:p>
            <a:pPr algn="ctr"/>
            <a:endParaRPr lang="en-IN" sz="2800" b="1" dirty="0"/>
          </a:p>
        </p:txBody>
      </p:sp>
      <p:pic>
        <p:nvPicPr>
          <p:cNvPr id="14" name="Picture 13">
            <a:extLst>
              <a:ext uri="{FF2B5EF4-FFF2-40B4-BE49-F238E27FC236}">
                <a16:creationId xmlns:a16="http://schemas.microsoft.com/office/drawing/2014/main" id="{7267AD4F-694E-8168-6C78-9C3B36E954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95848" y="99795"/>
            <a:ext cx="856777" cy="816675"/>
          </a:xfrm>
          <a:prstGeom prst="rect">
            <a:avLst/>
          </a:prstGeom>
        </p:spPr>
      </p:pic>
    </p:spTree>
    <p:extLst>
      <p:ext uri="{BB962C8B-B14F-4D97-AF65-F5344CB8AC3E}">
        <p14:creationId xmlns:p14="http://schemas.microsoft.com/office/powerpoint/2010/main" val="268028692"/>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emplate>Integral</Template>
  <TotalTime>499</TotalTime>
  <Words>801</Words>
  <Application>Microsoft Office PowerPoint</Application>
  <PresentationFormat>Custom</PresentationFormat>
  <Paragraphs>69</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Garet Bold</vt:lpstr>
      <vt:lpstr>Open Sans</vt:lpstr>
      <vt:lpstr>Arial</vt:lpstr>
      <vt:lpstr>Garet</vt:lpstr>
      <vt:lpstr>Calibri Light</vt:lpstr>
      <vt:lpstr>Metropolitan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Doodle Project Presentation</dc:title>
  <dc:creator>NAVIN</dc:creator>
  <cp:lastModifiedBy>NAVIN RAPELLI</cp:lastModifiedBy>
  <cp:revision>8</cp:revision>
  <dcterms:created xsi:type="dcterms:W3CDTF">2006-08-16T00:00:00Z</dcterms:created>
  <dcterms:modified xsi:type="dcterms:W3CDTF">2026-01-28T14:34:38Z</dcterms:modified>
  <dc:identifier>DAGaZ-_mfgU</dc:identifier>
</cp:coreProperties>
</file>